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7" r:id="rId2"/>
    <p:sldId id="258" r:id="rId3"/>
    <p:sldId id="259" r:id="rId4"/>
    <p:sldId id="260" r:id="rId5"/>
    <p:sldId id="275" r:id="rId6"/>
    <p:sldId id="262" r:id="rId7"/>
    <p:sldId id="264" r:id="rId8"/>
    <p:sldId id="265" r:id="rId9"/>
    <p:sldId id="266" r:id="rId10"/>
    <p:sldId id="280" r:id="rId11"/>
    <p:sldId id="277" r:id="rId12"/>
    <p:sldId id="278" r:id="rId13"/>
    <p:sldId id="279" r:id="rId14"/>
    <p:sldId id="276" r:id="rId15"/>
    <p:sldId id="270" r:id="rId16"/>
    <p:sldId id="269" r:id="rId17"/>
    <p:sldId id="272" r:id="rId18"/>
    <p:sldId id="271" r:id="rId19"/>
    <p:sldId id="273" r:id="rId20"/>
    <p:sldId id="274" r:id="rId21"/>
    <p:sldId id="268" r:id="rId22"/>
  </p:sldIdLst>
  <p:sldSz cx="12192000" cy="6858000"/>
  <p:notesSz cx="7010400" cy="92964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79" autoAdjust="0"/>
  </p:normalViewPr>
  <p:slideViewPr>
    <p:cSldViewPr snapToGrid="0">
      <p:cViewPr varScale="1">
        <p:scale>
          <a:sx n="74" d="100"/>
          <a:sy n="74" d="100"/>
        </p:scale>
        <p:origin x="1013"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 prasad thigulla" userId="c1376f3e21c6ee5b" providerId="LiveId" clId="{EA217014-B44E-4F1A-8049-E404E63A8C6A}"/>
    <pc:docChg chg="custSel addSld delSld modSld">
      <pc:chgData name="hari prasad thigulla" userId="c1376f3e21c6ee5b" providerId="LiveId" clId="{EA217014-B44E-4F1A-8049-E404E63A8C6A}" dt="2023-01-26T13:52:47.776" v="272" actId="20577"/>
      <pc:docMkLst>
        <pc:docMk/>
      </pc:docMkLst>
      <pc:sldChg chg="modSp mod">
        <pc:chgData name="hari prasad thigulla" userId="c1376f3e21c6ee5b" providerId="LiveId" clId="{EA217014-B44E-4F1A-8049-E404E63A8C6A}" dt="2023-01-09T05:10:12.528" v="103" actId="20577"/>
        <pc:sldMkLst>
          <pc:docMk/>
          <pc:sldMk cId="3469541516" sldId="257"/>
        </pc:sldMkLst>
        <pc:spChg chg="mod">
          <ac:chgData name="hari prasad thigulla" userId="c1376f3e21c6ee5b" providerId="LiveId" clId="{EA217014-B44E-4F1A-8049-E404E63A8C6A}" dt="2023-01-09T05:10:12.528" v="103" actId="20577"/>
          <ac:spMkLst>
            <pc:docMk/>
            <pc:sldMk cId="3469541516" sldId="257"/>
            <ac:spMk id="9" creationId="{00000000-0000-0000-0000-000000000000}"/>
          </ac:spMkLst>
        </pc:spChg>
      </pc:sldChg>
      <pc:sldChg chg="modSp mod">
        <pc:chgData name="hari prasad thigulla" userId="c1376f3e21c6ee5b" providerId="LiveId" clId="{EA217014-B44E-4F1A-8049-E404E63A8C6A}" dt="2023-01-09T05:11:00.297" v="177" actId="20577"/>
        <pc:sldMkLst>
          <pc:docMk/>
          <pc:sldMk cId="320925753" sldId="258"/>
        </pc:sldMkLst>
        <pc:spChg chg="mod">
          <ac:chgData name="hari prasad thigulla" userId="c1376f3e21c6ee5b" providerId="LiveId" clId="{EA217014-B44E-4F1A-8049-E404E63A8C6A}" dt="2023-01-09T05:11:00.297" v="177" actId="20577"/>
          <ac:spMkLst>
            <pc:docMk/>
            <pc:sldMk cId="320925753" sldId="258"/>
            <ac:spMk id="46" creationId="{00000000-0000-0000-0000-000000000000}"/>
          </ac:spMkLst>
        </pc:spChg>
      </pc:sldChg>
      <pc:sldChg chg="modSp mod">
        <pc:chgData name="hari prasad thigulla" userId="c1376f3e21c6ee5b" providerId="LiveId" clId="{EA217014-B44E-4F1A-8049-E404E63A8C6A}" dt="2023-01-09T05:11:15.457" v="178"/>
        <pc:sldMkLst>
          <pc:docMk/>
          <pc:sldMk cId="320925753" sldId="259"/>
        </pc:sldMkLst>
        <pc:spChg chg="mod">
          <ac:chgData name="hari prasad thigulla" userId="c1376f3e21c6ee5b" providerId="LiveId" clId="{EA217014-B44E-4F1A-8049-E404E63A8C6A}" dt="2023-01-09T05:11:15.457" v="178"/>
          <ac:spMkLst>
            <pc:docMk/>
            <pc:sldMk cId="320925753" sldId="259"/>
            <ac:spMk id="8" creationId="{00000000-0000-0000-0000-000000000000}"/>
          </ac:spMkLst>
        </pc:spChg>
      </pc:sldChg>
      <pc:sldChg chg="addSp delSp modSp mod">
        <pc:chgData name="hari prasad thigulla" userId="c1376f3e21c6ee5b" providerId="LiveId" clId="{EA217014-B44E-4F1A-8049-E404E63A8C6A}" dt="2023-01-09T05:11:22.010" v="179"/>
        <pc:sldMkLst>
          <pc:docMk/>
          <pc:sldMk cId="320925753" sldId="260"/>
        </pc:sldMkLst>
        <pc:spChg chg="add del">
          <ac:chgData name="hari prasad thigulla" userId="c1376f3e21c6ee5b" providerId="LiveId" clId="{EA217014-B44E-4F1A-8049-E404E63A8C6A}" dt="2023-01-09T05:08:38.496" v="2"/>
          <ac:spMkLst>
            <pc:docMk/>
            <pc:sldMk cId="320925753" sldId="260"/>
            <ac:spMk id="2" creationId="{3DB21213-5356-A0DC-A7DD-F136453DC846}"/>
          </ac:spMkLst>
        </pc:spChg>
        <pc:spChg chg="add del mod">
          <ac:chgData name="hari prasad thigulla" userId="c1376f3e21c6ee5b" providerId="LiveId" clId="{EA217014-B44E-4F1A-8049-E404E63A8C6A}" dt="2023-01-09T05:09:36.450" v="91" actId="478"/>
          <ac:spMkLst>
            <pc:docMk/>
            <pc:sldMk cId="320925753" sldId="260"/>
            <ac:spMk id="3" creationId="{8D143AC9-838A-7B55-C834-5EC96A67856A}"/>
          </ac:spMkLst>
        </pc:spChg>
        <pc:spChg chg="mod">
          <ac:chgData name="hari prasad thigulla" userId="c1376f3e21c6ee5b" providerId="LiveId" clId="{EA217014-B44E-4F1A-8049-E404E63A8C6A}" dt="2023-01-09T05:11:22.010" v="179"/>
          <ac:spMkLst>
            <pc:docMk/>
            <pc:sldMk cId="320925753" sldId="260"/>
            <ac:spMk id="8" creationId="{00000000-0000-0000-0000-000000000000}"/>
          </ac:spMkLst>
        </pc:spChg>
        <pc:spChg chg="mod">
          <ac:chgData name="hari prasad thigulla" userId="c1376f3e21c6ee5b" providerId="LiveId" clId="{EA217014-B44E-4F1A-8049-E404E63A8C6A}" dt="2023-01-09T05:09:41.074" v="92" actId="1076"/>
          <ac:spMkLst>
            <pc:docMk/>
            <pc:sldMk cId="320925753" sldId="260"/>
            <ac:spMk id="9" creationId="{00000000-0000-0000-0000-000000000000}"/>
          </ac:spMkLst>
        </pc:spChg>
      </pc:sldChg>
      <pc:sldChg chg="modSp mod">
        <pc:chgData name="hari prasad thigulla" userId="c1376f3e21c6ee5b" providerId="LiveId" clId="{EA217014-B44E-4F1A-8049-E404E63A8C6A}" dt="2023-01-09T05:11:27.547" v="180"/>
        <pc:sldMkLst>
          <pc:docMk/>
          <pc:sldMk cId="320925753" sldId="262"/>
        </pc:sldMkLst>
        <pc:spChg chg="mod">
          <ac:chgData name="hari prasad thigulla" userId="c1376f3e21c6ee5b" providerId="LiveId" clId="{EA217014-B44E-4F1A-8049-E404E63A8C6A}" dt="2023-01-09T05:11:27.547" v="180"/>
          <ac:spMkLst>
            <pc:docMk/>
            <pc:sldMk cId="320925753" sldId="262"/>
            <ac:spMk id="8" creationId="{00000000-0000-0000-0000-000000000000}"/>
          </ac:spMkLst>
        </pc:spChg>
      </pc:sldChg>
      <pc:sldChg chg="modSp del mod">
        <pc:chgData name="hari prasad thigulla" userId="c1376f3e21c6ee5b" providerId="LiveId" clId="{EA217014-B44E-4F1A-8049-E404E63A8C6A}" dt="2023-01-26T13:52:33.030" v="231" actId="2696"/>
        <pc:sldMkLst>
          <pc:docMk/>
          <pc:sldMk cId="320925753" sldId="263"/>
        </pc:sldMkLst>
        <pc:spChg chg="mod">
          <ac:chgData name="hari prasad thigulla" userId="c1376f3e21c6ee5b" providerId="LiveId" clId="{EA217014-B44E-4F1A-8049-E404E63A8C6A}" dt="2023-01-26T12:55:55.412" v="182" actId="1076"/>
          <ac:spMkLst>
            <pc:docMk/>
            <pc:sldMk cId="320925753" sldId="263"/>
            <ac:spMk id="9" creationId="{00000000-0000-0000-0000-000000000000}"/>
          </ac:spMkLst>
        </pc:spChg>
        <pc:spChg chg="mod">
          <ac:chgData name="hari prasad thigulla" userId="c1376f3e21c6ee5b" providerId="LiveId" clId="{EA217014-B44E-4F1A-8049-E404E63A8C6A}" dt="2023-01-26T12:56:01.554" v="183" actId="1076"/>
          <ac:spMkLst>
            <pc:docMk/>
            <pc:sldMk cId="320925753" sldId="263"/>
            <ac:spMk id="49" creationId="{00000000-0000-0000-0000-000000000000}"/>
          </ac:spMkLst>
        </pc:spChg>
      </pc:sldChg>
      <pc:sldChg chg="modSp mod">
        <pc:chgData name="hari prasad thigulla" userId="c1376f3e21c6ee5b" providerId="LiveId" clId="{EA217014-B44E-4F1A-8049-E404E63A8C6A}" dt="2023-01-09T05:11:34.595" v="181"/>
        <pc:sldMkLst>
          <pc:docMk/>
          <pc:sldMk cId="992458956" sldId="264"/>
        </pc:sldMkLst>
        <pc:spChg chg="mod">
          <ac:chgData name="hari prasad thigulla" userId="c1376f3e21c6ee5b" providerId="LiveId" clId="{EA217014-B44E-4F1A-8049-E404E63A8C6A}" dt="2023-01-09T05:11:34.595" v="181"/>
          <ac:spMkLst>
            <pc:docMk/>
            <pc:sldMk cId="992458956" sldId="264"/>
            <ac:spMk id="8" creationId="{00000000-0000-0000-0000-000000000000}"/>
          </ac:spMkLst>
        </pc:spChg>
      </pc:sldChg>
      <pc:sldChg chg="delSp modSp new mod">
        <pc:chgData name="hari prasad thigulla" userId="c1376f3e21c6ee5b" providerId="LiveId" clId="{EA217014-B44E-4F1A-8049-E404E63A8C6A}" dt="2023-01-26T13:52:47.776" v="272" actId="20577"/>
        <pc:sldMkLst>
          <pc:docMk/>
          <pc:sldMk cId="4140893611" sldId="268"/>
        </pc:sldMkLst>
        <pc:spChg chg="del mod">
          <ac:chgData name="hari prasad thigulla" userId="c1376f3e21c6ee5b" providerId="LiveId" clId="{EA217014-B44E-4F1A-8049-E404E63A8C6A}" dt="2023-01-26T12:57:05.420" v="230" actId="478"/>
          <ac:spMkLst>
            <pc:docMk/>
            <pc:sldMk cId="4140893611" sldId="268"/>
            <ac:spMk id="2" creationId="{E0F54B93-4FAC-2928-1180-964685456C1B}"/>
          </ac:spMkLst>
        </pc:spChg>
        <pc:spChg chg="mod">
          <ac:chgData name="hari prasad thigulla" userId="c1376f3e21c6ee5b" providerId="LiveId" clId="{EA217014-B44E-4F1A-8049-E404E63A8C6A}" dt="2023-01-26T13:52:47.776" v="272" actId="20577"/>
          <ac:spMkLst>
            <pc:docMk/>
            <pc:sldMk cId="4140893611" sldId="268"/>
            <ac:spMk id="3" creationId="{7844190D-750D-4D96-4C79-85D2A5DC62AD}"/>
          </ac:spMkLst>
        </pc:spChg>
      </pc:sldChg>
    </pc:docChg>
  </pc:docChgLst>
  <pc:docChgLst>
    <pc:chgData name="hari prasad thigulla" userId="c1376f3e21c6ee5b" providerId="LiveId" clId="{EF00BA72-9422-4684-B8D7-EEE93AAF1B04}"/>
    <pc:docChg chg="custSel addSld modSld">
      <pc:chgData name="hari prasad thigulla" userId="c1376f3e21c6ee5b" providerId="LiveId" clId="{EF00BA72-9422-4684-B8D7-EEE93AAF1B04}" dt="2023-04-13T05:19:44.631" v="75" actId="478"/>
      <pc:docMkLst>
        <pc:docMk/>
      </pc:docMkLst>
      <pc:sldChg chg="modSp mod">
        <pc:chgData name="hari prasad thigulla" userId="c1376f3e21c6ee5b" providerId="LiveId" clId="{EF00BA72-9422-4684-B8D7-EEE93AAF1B04}" dt="2023-04-13T05:14:11.097" v="35" actId="20577"/>
        <pc:sldMkLst>
          <pc:docMk/>
          <pc:sldMk cId="3469541516" sldId="257"/>
        </pc:sldMkLst>
        <pc:spChg chg="mod">
          <ac:chgData name="hari prasad thigulla" userId="c1376f3e21c6ee5b" providerId="LiveId" clId="{EF00BA72-9422-4684-B8D7-EEE93AAF1B04}" dt="2023-04-13T05:14:11.097" v="35" actId="20577"/>
          <ac:spMkLst>
            <pc:docMk/>
            <pc:sldMk cId="3469541516" sldId="257"/>
            <ac:spMk id="10" creationId="{00000000-0000-0000-0000-000000000000}"/>
          </ac:spMkLst>
        </pc:spChg>
      </pc:sldChg>
      <pc:sldChg chg="modSp mod">
        <pc:chgData name="hari prasad thigulla" userId="c1376f3e21c6ee5b" providerId="LiveId" clId="{EF00BA72-9422-4684-B8D7-EEE93AAF1B04}" dt="2023-04-13T05:16:04.280" v="40" actId="20577"/>
        <pc:sldMkLst>
          <pc:docMk/>
          <pc:sldMk cId="320925753" sldId="260"/>
        </pc:sldMkLst>
        <pc:spChg chg="mod">
          <ac:chgData name="hari prasad thigulla" userId="c1376f3e21c6ee5b" providerId="LiveId" clId="{EF00BA72-9422-4684-B8D7-EEE93AAF1B04}" dt="2023-04-13T05:16:04.280" v="40" actId="20577"/>
          <ac:spMkLst>
            <pc:docMk/>
            <pc:sldMk cId="320925753" sldId="260"/>
            <ac:spMk id="9" creationId="{00000000-0000-0000-0000-000000000000}"/>
          </ac:spMkLst>
        </pc:spChg>
      </pc:sldChg>
      <pc:sldChg chg="addSp delSp modSp new mod">
        <pc:chgData name="hari prasad thigulla" userId="c1376f3e21c6ee5b" providerId="LiveId" clId="{EF00BA72-9422-4684-B8D7-EEE93AAF1B04}" dt="2023-04-13T05:19:44.631" v="75" actId="478"/>
        <pc:sldMkLst>
          <pc:docMk/>
          <pc:sldMk cId="1527510347" sldId="269"/>
        </pc:sldMkLst>
        <pc:spChg chg="mod">
          <ac:chgData name="hari prasad thigulla" userId="c1376f3e21c6ee5b" providerId="LiveId" clId="{EF00BA72-9422-4684-B8D7-EEE93AAF1B04}" dt="2023-04-13T05:19:29.820" v="73" actId="20577"/>
          <ac:spMkLst>
            <pc:docMk/>
            <pc:sldMk cId="1527510347" sldId="269"/>
            <ac:spMk id="2" creationId="{EADE0D4D-0F7E-F705-D63A-E0500A9DF214}"/>
          </ac:spMkLst>
        </pc:spChg>
        <pc:spChg chg="del mod">
          <ac:chgData name="hari prasad thigulla" userId="c1376f3e21c6ee5b" providerId="LiveId" clId="{EF00BA72-9422-4684-B8D7-EEE93AAF1B04}" dt="2023-04-13T05:19:44.631" v="75" actId="478"/>
          <ac:spMkLst>
            <pc:docMk/>
            <pc:sldMk cId="1527510347" sldId="269"/>
            <ac:spMk id="3" creationId="{AA9A937F-59AF-15C7-AD73-6B911830C7C5}"/>
          </ac:spMkLst>
        </pc:spChg>
        <pc:picChg chg="add mod">
          <ac:chgData name="hari prasad thigulla" userId="c1376f3e21c6ee5b" providerId="LiveId" clId="{EF00BA72-9422-4684-B8D7-EEE93AAF1B04}" dt="2023-04-13T05:19:10.353" v="61" actId="14100"/>
          <ac:picMkLst>
            <pc:docMk/>
            <pc:sldMk cId="1527510347" sldId="269"/>
            <ac:picMk id="5" creationId="{BB7B4AB1-135C-DFEC-7096-6EE6094ABAD1}"/>
          </ac:picMkLst>
        </pc:picChg>
      </pc:sldChg>
    </pc:docChg>
  </pc:docChgLst>
  <pc:docChgLst>
    <pc:chgData name="hari prasad thigulla" userId="c1376f3e21c6ee5b" providerId="LiveId" clId="{FF8831C0-371C-4278-89F0-739A0C6CF81F}"/>
    <pc:docChg chg="custSel modSld">
      <pc:chgData name="hari prasad thigulla" userId="c1376f3e21c6ee5b" providerId="LiveId" clId="{FF8831C0-371C-4278-89F0-739A0C6CF81F}" dt="2023-05-04T12:28:59.606" v="14" actId="2711"/>
      <pc:docMkLst>
        <pc:docMk/>
      </pc:docMkLst>
      <pc:sldChg chg="addSp delSp modSp mod">
        <pc:chgData name="hari prasad thigulla" userId="c1376f3e21c6ee5b" providerId="LiveId" clId="{FF8831C0-371C-4278-89F0-739A0C6CF81F}" dt="2023-04-27T12:40:19.233" v="4" actId="1076"/>
        <pc:sldMkLst>
          <pc:docMk/>
          <pc:sldMk cId="320925753" sldId="259"/>
        </pc:sldMkLst>
        <pc:picChg chg="add mod">
          <ac:chgData name="hari prasad thigulla" userId="c1376f3e21c6ee5b" providerId="LiveId" clId="{FF8831C0-371C-4278-89F0-739A0C6CF81F}" dt="2023-04-27T12:40:19.233" v="4" actId="1076"/>
          <ac:picMkLst>
            <pc:docMk/>
            <pc:sldMk cId="320925753" sldId="259"/>
            <ac:picMk id="2" creationId="{F68278B1-272D-5FA3-8A18-3D7AE2D6CC88}"/>
          </ac:picMkLst>
        </pc:picChg>
        <pc:picChg chg="del">
          <ac:chgData name="hari prasad thigulla" userId="c1376f3e21c6ee5b" providerId="LiveId" clId="{FF8831C0-371C-4278-89F0-739A0C6CF81F}" dt="2023-04-27T12:40:09.501" v="1" actId="478"/>
          <ac:picMkLst>
            <pc:docMk/>
            <pc:sldMk cId="320925753" sldId="259"/>
            <ac:picMk id="5" creationId="{329143E0-E16D-3195-BC7A-BE0622ABA9F9}"/>
          </ac:picMkLst>
        </pc:picChg>
      </pc:sldChg>
      <pc:sldChg chg="modSp mod">
        <pc:chgData name="hari prasad thigulla" userId="c1376f3e21c6ee5b" providerId="LiveId" clId="{FF8831C0-371C-4278-89F0-739A0C6CF81F}" dt="2023-05-04T12:28:59.606" v="14" actId="2711"/>
        <pc:sldMkLst>
          <pc:docMk/>
          <pc:sldMk cId="320925753" sldId="260"/>
        </pc:sldMkLst>
        <pc:spChg chg="mod">
          <ac:chgData name="hari prasad thigulla" userId="c1376f3e21c6ee5b" providerId="LiveId" clId="{FF8831C0-371C-4278-89F0-739A0C6CF81F}" dt="2023-05-04T12:28:59.606" v="14" actId="2711"/>
          <ac:spMkLst>
            <pc:docMk/>
            <pc:sldMk cId="320925753" sldId="260"/>
            <ac:spMk id="9" creationId="{00000000-0000-0000-0000-000000000000}"/>
          </ac:spMkLst>
        </pc:spChg>
      </pc:sldChg>
      <pc:sldChg chg="modSp mod">
        <pc:chgData name="hari prasad thigulla" userId="c1376f3e21c6ee5b" providerId="LiveId" clId="{FF8831C0-371C-4278-89F0-739A0C6CF81F}" dt="2023-05-04T05:30:57.815" v="11" actId="20577"/>
        <pc:sldMkLst>
          <pc:docMk/>
          <pc:sldMk cId="2890020072" sldId="271"/>
        </pc:sldMkLst>
        <pc:spChg chg="mod">
          <ac:chgData name="hari prasad thigulla" userId="c1376f3e21c6ee5b" providerId="LiveId" clId="{FF8831C0-371C-4278-89F0-739A0C6CF81F}" dt="2023-05-04T05:30:57.815" v="11" actId="20577"/>
          <ac:spMkLst>
            <pc:docMk/>
            <pc:sldMk cId="2890020072" sldId="271"/>
            <ac:spMk id="3" creationId="{E80F40E5-FE46-50A1-0715-7082F6F4B96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B75D894F-E2DD-4398-AFB5-16CD40F38AAF}" type="datetimeFigureOut">
              <a:rPr lang="en-US" smtClean="0"/>
              <a:pPr/>
              <a:t>5/22/2023</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9C5EC919-A10B-4419-8720-91D71ACD7ABD}"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3025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5EC919-A10B-4419-8720-91D71ACD7ABD}" type="slidenum">
              <a:rPr lang="en-US" smtClean="0"/>
              <a:pPr/>
              <a:t>2</a:t>
            </a:fld>
            <a:endParaRPr lang="en-US" dirty="0"/>
          </a:p>
        </p:txBody>
      </p:sp>
    </p:spTree>
    <p:extLst>
      <p:ext uri="{BB962C8B-B14F-4D97-AF65-F5344CB8AC3E}">
        <p14:creationId xmlns:p14="http://schemas.microsoft.com/office/powerpoint/2010/main" val="513521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0E5F64C-3C14-47AF-A28B-7C45C7D6273E}" type="datetime">
              <a:rPr lang="en-IN" sz="1200" b="0" strike="noStrike" spc="-1">
                <a:solidFill>
                  <a:srgbClr val="8B8B8B"/>
                </a:solidFill>
                <a:latin typeface="Calibri"/>
              </a:rPr>
              <a:pPr>
                <a:lnSpc>
                  <a:spcPct val="100000"/>
                </a:lnSpc>
              </a:pPr>
              <a:t>22-05-2023</a:t>
            </a:fld>
            <a:endParaRPr lang="en-US" sz="1200" b="0" strike="noStrike" spc="-1" dirty="0">
              <a:latin typeface="Times New Roman"/>
            </a:endParaRPr>
          </a:p>
        </p:txBody>
      </p:sp>
      <p:sp>
        <p:nvSpPr>
          <p:cNvPr id="6"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dirty="0">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C3BE2692-80E7-4846-A458-A3A549EDD5D2}" type="slidenum">
              <a:rPr lang="en-IN" sz="1200" b="0" strike="noStrike" spc="-1">
                <a:solidFill>
                  <a:srgbClr val="8B8B8B"/>
                </a:solidFill>
                <a:latin typeface="Calibri"/>
              </a:rPr>
              <a:pPr algn="r">
                <a:lnSpc>
                  <a:spcPct val="100000"/>
                </a:lnSpc>
              </a:pPr>
              <a:t>‹#›</a:t>
            </a:fld>
            <a:endParaRPr lang="en-US" sz="1200" b="0" strike="noStrike" spc="-1" dirty="0">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ijrpr.com/uploads/V2ISSUE9/IJRPR1329.pdf" TargetMode="External"/><Relationship Id="rId2" Type="http://schemas.openxmlformats.org/officeDocument/2006/relationships/hyperlink" Target="https://ieeexplore.ieee.org/abstract/document/869800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win\Desktop\Logo.jpg"/>
          <p:cNvPicPr/>
          <p:nvPr/>
        </p:nvPicPr>
        <p:blipFill>
          <a:blip r:embed="rId3"/>
          <a:srcRect l="8849" t="10001" r="9151" b="8333"/>
          <a:stretch>
            <a:fillRect/>
          </a:stretch>
        </p:blipFill>
        <p:spPr bwMode="auto">
          <a:xfrm>
            <a:off x="521009" y="479509"/>
            <a:ext cx="1848704" cy="1452322"/>
          </a:xfrm>
          <a:prstGeom prst="rect">
            <a:avLst/>
          </a:prstGeom>
          <a:noFill/>
          <a:ln w="9525">
            <a:noFill/>
            <a:miter lim="800000"/>
            <a:headEnd/>
            <a:tailEnd/>
          </a:ln>
        </p:spPr>
      </p:pic>
      <p:pic>
        <p:nvPicPr>
          <p:cNvPr id="5" name="Picture 4" descr="C:\Users\win\Desktop\header.jpg"/>
          <p:cNvPicPr/>
          <p:nvPr/>
        </p:nvPicPr>
        <p:blipFill>
          <a:blip r:embed="rId4"/>
          <a:srcRect/>
          <a:stretch>
            <a:fillRect/>
          </a:stretch>
        </p:blipFill>
        <p:spPr bwMode="auto">
          <a:xfrm>
            <a:off x="10058401" y="479509"/>
            <a:ext cx="1651748" cy="1452322"/>
          </a:xfrm>
          <a:prstGeom prst="rect">
            <a:avLst/>
          </a:prstGeom>
          <a:noFill/>
          <a:ln w="9525">
            <a:noFill/>
            <a:miter lim="800000"/>
            <a:headEnd/>
            <a:tailEnd/>
          </a:ln>
        </p:spPr>
      </p:pic>
      <p:sp>
        <p:nvSpPr>
          <p:cNvPr id="6" name="Rectangle 5"/>
          <p:cNvSpPr/>
          <p:nvPr/>
        </p:nvSpPr>
        <p:spPr>
          <a:xfrm>
            <a:off x="2496457" y="957942"/>
            <a:ext cx="7664667" cy="523220"/>
          </a:xfrm>
          <a:prstGeom prst="rect">
            <a:avLst/>
          </a:prstGeom>
        </p:spPr>
        <p:txBody>
          <a:bodyPr wrap="square">
            <a:spAutoFit/>
          </a:bodyPr>
          <a:lstStyle/>
          <a:p>
            <a:r>
              <a:rPr lang="en-US" sz="2800" b="1" dirty="0">
                <a:latin typeface="Cambria" panose="02040503050406030204" pitchFamily="18" charset="0"/>
                <a:ea typeface="BatangChe" panose="02030609000101010101" pitchFamily="49" charset="-127"/>
                <a:cs typeface="Times New Roman" panose="02020603050405020304" pitchFamily="18" charset="0"/>
              </a:rPr>
              <a:t>MVSR Engineering College, </a:t>
            </a:r>
            <a:r>
              <a:rPr lang="en-US" sz="2400" b="1" dirty="0">
                <a:latin typeface="Cambria" panose="02040503050406030204" pitchFamily="18" charset="0"/>
                <a:ea typeface="BatangChe" panose="02030609000101010101" pitchFamily="49" charset="-127"/>
                <a:cs typeface="Times New Roman" panose="02020603050405020304" pitchFamily="18" charset="0"/>
              </a:rPr>
              <a:t>Hyderabad - 501 510</a:t>
            </a:r>
            <a:endParaRPr lang="en-US" sz="2800" b="1" dirty="0"/>
          </a:p>
        </p:txBody>
      </p:sp>
      <p:sp>
        <p:nvSpPr>
          <p:cNvPr id="7" name="Left-Right Arrow 6"/>
          <p:cNvSpPr/>
          <p:nvPr/>
        </p:nvSpPr>
        <p:spPr>
          <a:xfrm>
            <a:off x="901522" y="1931831"/>
            <a:ext cx="10625070" cy="3973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463280" y="2449356"/>
            <a:ext cx="8992077" cy="553998"/>
          </a:xfrm>
          <a:prstGeom prst="rect">
            <a:avLst/>
          </a:prstGeom>
        </p:spPr>
        <p:txBody>
          <a:bodyPr wrap="none">
            <a:spAutoFit/>
          </a:bodyPr>
          <a:lstStyle/>
          <a:p>
            <a:pPr algn="ctr"/>
            <a:r>
              <a:rPr lang="en-US" sz="3000" b="1" dirty="0">
                <a:latin typeface="Cambria" panose="02040503050406030204" pitchFamily="18" charset="0"/>
                <a:ea typeface="BatangChe" panose="02030609000101010101" pitchFamily="49" charset="-127"/>
                <a:cs typeface="Times New Roman" panose="02020603050405020304" pitchFamily="18" charset="0"/>
              </a:rPr>
              <a:t>Department of Computer Science and Engineering</a:t>
            </a:r>
            <a:endParaRPr lang="en-US" sz="3000" b="1" dirty="0"/>
          </a:p>
        </p:txBody>
      </p:sp>
      <p:sp>
        <p:nvSpPr>
          <p:cNvPr id="9" name="TextBox 8"/>
          <p:cNvSpPr txBox="1"/>
          <p:nvPr/>
        </p:nvSpPr>
        <p:spPr>
          <a:xfrm>
            <a:off x="1734517" y="3184728"/>
            <a:ext cx="9372602" cy="2862322"/>
          </a:xfrm>
          <a:prstGeom prst="rect">
            <a:avLst/>
          </a:prstGeom>
          <a:solidFill>
            <a:schemeClr val="bg1"/>
          </a:solidFill>
          <a:ln>
            <a:solidFill>
              <a:schemeClr val="bg1"/>
            </a:solidFill>
          </a:ln>
        </p:spPr>
        <p:txBody>
          <a:bodyPr wrap="square" rtlCol="0">
            <a:spAutoFit/>
          </a:bodyPr>
          <a:lstStyle/>
          <a:p>
            <a:r>
              <a:rPr lang="en-US" b="1" dirty="0"/>
              <a:t>Project Name:</a:t>
            </a:r>
            <a:r>
              <a:rPr lang="en-IN" sz="1800" b="1" dirty="0"/>
              <a:t> Action Detection for Sign Language</a:t>
            </a:r>
            <a:endParaRPr lang="en-US" b="1" dirty="0"/>
          </a:p>
          <a:p>
            <a:endParaRPr lang="en-US" b="1" dirty="0"/>
          </a:p>
          <a:p>
            <a:endParaRPr lang="en-US" b="1" dirty="0"/>
          </a:p>
          <a:p>
            <a:pPr algn="ctr"/>
            <a:r>
              <a:rPr lang="en-US" b="1" dirty="0">
                <a:latin typeface="Calibri" pitchFamily="34" charset="0"/>
              </a:rPr>
              <a:t>Batch No : C3</a:t>
            </a:r>
          </a:p>
          <a:p>
            <a:pPr algn="ctr"/>
            <a:r>
              <a:rPr lang="en-US" b="1" dirty="0">
                <a:latin typeface="Calibri" pitchFamily="34" charset="0"/>
              </a:rPr>
              <a:t> T. Haritha vani  – Roll No 2451-19-733-313</a:t>
            </a:r>
          </a:p>
          <a:p>
            <a:pPr algn="ctr"/>
            <a:r>
              <a:rPr lang="en-US" b="1" dirty="0">
                <a:latin typeface="Calibri" pitchFamily="34" charset="0"/>
              </a:rPr>
              <a:t> G. Rajitha – Roll No 2451-19-733-316</a:t>
            </a:r>
          </a:p>
          <a:p>
            <a:pPr algn="ctr"/>
            <a:r>
              <a:rPr lang="en-US" b="1" dirty="0">
                <a:latin typeface="Calibri" pitchFamily="34" charset="0"/>
              </a:rPr>
              <a:t> S. Kamala – Roll No 2451-19-733-318</a:t>
            </a:r>
          </a:p>
          <a:p>
            <a:endParaRPr lang="en-US" b="1" dirty="0"/>
          </a:p>
          <a:p>
            <a:endParaRPr lang="en-US" b="1" dirty="0"/>
          </a:p>
          <a:p>
            <a:endParaRPr lang="en-US" b="1" dirty="0"/>
          </a:p>
        </p:txBody>
      </p:sp>
      <p:sp>
        <p:nvSpPr>
          <p:cNvPr id="10" name="TextBox 6"/>
          <p:cNvSpPr txBox="1">
            <a:spLocks noChangeArrowheads="1"/>
          </p:cNvSpPr>
          <p:nvPr/>
        </p:nvSpPr>
        <p:spPr bwMode="auto">
          <a:xfrm>
            <a:off x="8467240" y="5539218"/>
            <a:ext cx="3611106" cy="784830"/>
          </a:xfrm>
          <a:prstGeom prst="rect">
            <a:avLst/>
          </a:prstGeom>
          <a:noFill/>
          <a:ln w="9525">
            <a:noFill/>
            <a:miter lim="800000"/>
            <a:headEnd/>
            <a:tailEnd/>
          </a:ln>
        </p:spPr>
        <p:txBody>
          <a:bodyPr wrap="square">
            <a:spAutoFit/>
          </a:bodyPr>
          <a:lstStyle/>
          <a:p>
            <a:pPr>
              <a:buFontTx/>
              <a:buNone/>
            </a:pPr>
            <a:r>
              <a:rPr lang="en-US" sz="1500" b="1" dirty="0"/>
              <a:t>Under the guidance of</a:t>
            </a:r>
          </a:p>
          <a:p>
            <a:pPr>
              <a:buFontTx/>
              <a:buNone/>
            </a:pPr>
            <a:r>
              <a:rPr lang="en-US" sz="1500" b="1" dirty="0"/>
              <a:t>Name: K.V.SRILAKSHMI ASHARANI</a:t>
            </a:r>
          </a:p>
          <a:p>
            <a:pPr>
              <a:buFontTx/>
              <a:buNone/>
            </a:pPr>
            <a:r>
              <a:rPr lang="en-US" sz="1500" b="1" dirty="0"/>
              <a:t>Designation-Assistant Prof.,MVSREC</a:t>
            </a:r>
          </a:p>
        </p:txBody>
      </p:sp>
    </p:spTree>
    <p:extLst>
      <p:ext uri="{BB962C8B-B14F-4D97-AF65-F5344CB8AC3E}">
        <p14:creationId xmlns:p14="http://schemas.microsoft.com/office/powerpoint/2010/main" val="346954151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3C0A8F-C23E-6855-2003-291A8F941DEE}"/>
              </a:ext>
            </a:extLst>
          </p:cNvPr>
          <p:cNvSpPr txBox="1"/>
          <p:nvPr/>
        </p:nvSpPr>
        <p:spPr>
          <a:xfrm>
            <a:off x="571500" y="0"/>
            <a:ext cx="7938655" cy="738664"/>
          </a:xfrm>
          <a:prstGeom prst="rect">
            <a:avLst/>
          </a:prstGeom>
          <a:noFill/>
        </p:spPr>
        <p:txBody>
          <a:bodyPr wrap="square" rtlCol="0">
            <a:spAutoFit/>
          </a:bodyPr>
          <a:lstStyle/>
          <a:p>
            <a:endParaRPr lang="en-GB" sz="1200" b="0" strike="noStrike" spc="-1" dirty="0">
              <a:solidFill>
                <a:srgbClr val="4472C4"/>
              </a:solidFill>
              <a:latin typeface="Arial Black"/>
            </a:endParaRPr>
          </a:p>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1200" b="0" strike="noStrike" spc="-1" dirty="0">
              <a:latin typeface="Arial"/>
            </a:endParaRPr>
          </a:p>
          <a:p>
            <a:endParaRPr lang="en-IN" dirty="0"/>
          </a:p>
        </p:txBody>
      </p:sp>
      <p:pic>
        <p:nvPicPr>
          <p:cNvPr id="4" name="Picture 3">
            <a:extLst>
              <a:ext uri="{FF2B5EF4-FFF2-40B4-BE49-F238E27FC236}">
                <a16:creationId xmlns:a16="http://schemas.microsoft.com/office/drawing/2014/main" id="{FF96441C-A173-A87D-A717-5625BD14F776}"/>
              </a:ext>
            </a:extLst>
          </p:cNvPr>
          <p:cNvPicPr>
            <a:picLocks noChangeAspect="1"/>
          </p:cNvPicPr>
          <p:nvPr/>
        </p:nvPicPr>
        <p:blipFill>
          <a:blip r:embed="rId2"/>
          <a:stretch>
            <a:fillRect/>
          </a:stretch>
        </p:blipFill>
        <p:spPr>
          <a:xfrm>
            <a:off x="852618" y="738665"/>
            <a:ext cx="10726318" cy="5890736"/>
          </a:xfrm>
          <a:prstGeom prst="rect">
            <a:avLst/>
          </a:prstGeom>
        </p:spPr>
      </p:pic>
    </p:spTree>
    <p:extLst>
      <p:ext uri="{BB962C8B-B14F-4D97-AF65-F5344CB8AC3E}">
        <p14:creationId xmlns:p14="http://schemas.microsoft.com/office/powerpoint/2010/main" val="110193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3C0A8F-C23E-6855-2003-291A8F941DEE}"/>
              </a:ext>
            </a:extLst>
          </p:cNvPr>
          <p:cNvSpPr txBox="1"/>
          <p:nvPr/>
        </p:nvSpPr>
        <p:spPr>
          <a:xfrm>
            <a:off x="571500" y="0"/>
            <a:ext cx="7938655" cy="738664"/>
          </a:xfrm>
          <a:prstGeom prst="rect">
            <a:avLst/>
          </a:prstGeom>
          <a:noFill/>
        </p:spPr>
        <p:txBody>
          <a:bodyPr wrap="square" rtlCol="0">
            <a:spAutoFit/>
          </a:bodyPr>
          <a:lstStyle/>
          <a:p>
            <a:endParaRPr lang="en-GB" sz="1200" b="0" strike="noStrike" spc="-1" dirty="0">
              <a:solidFill>
                <a:srgbClr val="4472C4"/>
              </a:solidFill>
              <a:latin typeface="Arial Black"/>
            </a:endParaRPr>
          </a:p>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1200" b="0" strike="noStrike" spc="-1" dirty="0">
              <a:latin typeface="Arial"/>
            </a:endParaRPr>
          </a:p>
          <a:p>
            <a:endParaRPr lang="en-IN" dirty="0"/>
          </a:p>
        </p:txBody>
      </p:sp>
      <p:pic>
        <p:nvPicPr>
          <p:cNvPr id="7" name="Picture 6">
            <a:extLst>
              <a:ext uri="{FF2B5EF4-FFF2-40B4-BE49-F238E27FC236}">
                <a16:creationId xmlns:a16="http://schemas.microsoft.com/office/drawing/2014/main" id="{FBA68E72-BBA1-3A4A-FD0F-4C1DD18E0F49}"/>
              </a:ext>
            </a:extLst>
          </p:cNvPr>
          <p:cNvPicPr>
            <a:picLocks noChangeAspect="1"/>
          </p:cNvPicPr>
          <p:nvPr/>
        </p:nvPicPr>
        <p:blipFill>
          <a:blip r:embed="rId2"/>
          <a:stretch>
            <a:fillRect/>
          </a:stretch>
        </p:blipFill>
        <p:spPr>
          <a:xfrm>
            <a:off x="1468559" y="1413335"/>
            <a:ext cx="8527519" cy="4031329"/>
          </a:xfrm>
          <a:prstGeom prst="rect">
            <a:avLst/>
          </a:prstGeom>
        </p:spPr>
      </p:pic>
    </p:spTree>
    <p:extLst>
      <p:ext uri="{BB962C8B-B14F-4D97-AF65-F5344CB8AC3E}">
        <p14:creationId xmlns:p14="http://schemas.microsoft.com/office/powerpoint/2010/main" val="3191769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3C0A8F-C23E-6855-2003-291A8F941DEE}"/>
              </a:ext>
            </a:extLst>
          </p:cNvPr>
          <p:cNvSpPr txBox="1"/>
          <p:nvPr/>
        </p:nvSpPr>
        <p:spPr>
          <a:xfrm>
            <a:off x="571500" y="0"/>
            <a:ext cx="7938655" cy="738664"/>
          </a:xfrm>
          <a:prstGeom prst="rect">
            <a:avLst/>
          </a:prstGeom>
          <a:noFill/>
        </p:spPr>
        <p:txBody>
          <a:bodyPr wrap="square" rtlCol="0">
            <a:spAutoFit/>
          </a:bodyPr>
          <a:lstStyle/>
          <a:p>
            <a:endParaRPr lang="en-GB" sz="1200" b="0" strike="noStrike" spc="-1" dirty="0">
              <a:solidFill>
                <a:srgbClr val="4472C4"/>
              </a:solidFill>
              <a:latin typeface="Arial Black"/>
            </a:endParaRPr>
          </a:p>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1200" b="0" strike="noStrike" spc="-1" dirty="0">
              <a:latin typeface="Arial"/>
            </a:endParaRPr>
          </a:p>
          <a:p>
            <a:endParaRPr lang="en-IN" dirty="0"/>
          </a:p>
        </p:txBody>
      </p:sp>
      <p:pic>
        <p:nvPicPr>
          <p:cNvPr id="4" name="Picture 3">
            <a:extLst>
              <a:ext uri="{FF2B5EF4-FFF2-40B4-BE49-F238E27FC236}">
                <a16:creationId xmlns:a16="http://schemas.microsoft.com/office/drawing/2014/main" id="{94882049-451A-0B7D-C588-8D241AF1A67C}"/>
              </a:ext>
            </a:extLst>
          </p:cNvPr>
          <p:cNvPicPr>
            <a:picLocks noChangeAspect="1"/>
          </p:cNvPicPr>
          <p:nvPr/>
        </p:nvPicPr>
        <p:blipFill>
          <a:blip r:embed="rId2"/>
          <a:stretch>
            <a:fillRect/>
          </a:stretch>
        </p:blipFill>
        <p:spPr>
          <a:xfrm>
            <a:off x="1529864" y="738664"/>
            <a:ext cx="8550381" cy="5852667"/>
          </a:xfrm>
          <a:prstGeom prst="rect">
            <a:avLst/>
          </a:prstGeom>
        </p:spPr>
      </p:pic>
    </p:spTree>
    <p:extLst>
      <p:ext uri="{BB962C8B-B14F-4D97-AF65-F5344CB8AC3E}">
        <p14:creationId xmlns:p14="http://schemas.microsoft.com/office/powerpoint/2010/main" val="344139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3C0A8F-C23E-6855-2003-291A8F941DEE}"/>
              </a:ext>
            </a:extLst>
          </p:cNvPr>
          <p:cNvSpPr txBox="1"/>
          <p:nvPr/>
        </p:nvSpPr>
        <p:spPr>
          <a:xfrm>
            <a:off x="571500" y="0"/>
            <a:ext cx="7938655" cy="738664"/>
          </a:xfrm>
          <a:prstGeom prst="rect">
            <a:avLst/>
          </a:prstGeom>
          <a:noFill/>
        </p:spPr>
        <p:txBody>
          <a:bodyPr wrap="square" rtlCol="0">
            <a:spAutoFit/>
          </a:bodyPr>
          <a:lstStyle/>
          <a:p>
            <a:endParaRPr lang="en-GB" sz="1200" b="0" strike="noStrike" spc="-1" dirty="0">
              <a:solidFill>
                <a:srgbClr val="4472C4"/>
              </a:solidFill>
              <a:latin typeface="Arial Black"/>
            </a:endParaRPr>
          </a:p>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1200" b="0" strike="noStrike" spc="-1" dirty="0">
              <a:latin typeface="Arial"/>
            </a:endParaRPr>
          </a:p>
          <a:p>
            <a:endParaRPr lang="en-IN" dirty="0"/>
          </a:p>
        </p:txBody>
      </p:sp>
      <p:pic>
        <p:nvPicPr>
          <p:cNvPr id="7" name="Picture 6">
            <a:extLst>
              <a:ext uri="{FF2B5EF4-FFF2-40B4-BE49-F238E27FC236}">
                <a16:creationId xmlns:a16="http://schemas.microsoft.com/office/drawing/2014/main" id="{8484F56E-A085-FE57-CF6D-B62AAF7090B3}"/>
              </a:ext>
            </a:extLst>
          </p:cNvPr>
          <p:cNvPicPr>
            <a:picLocks noChangeAspect="1"/>
          </p:cNvPicPr>
          <p:nvPr/>
        </p:nvPicPr>
        <p:blipFill>
          <a:blip r:embed="rId2"/>
          <a:stretch>
            <a:fillRect/>
          </a:stretch>
        </p:blipFill>
        <p:spPr>
          <a:xfrm>
            <a:off x="1257300" y="738664"/>
            <a:ext cx="10120745" cy="5745263"/>
          </a:xfrm>
          <a:prstGeom prst="rect">
            <a:avLst/>
          </a:prstGeom>
        </p:spPr>
      </p:pic>
    </p:spTree>
    <p:extLst>
      <p:ext uri="{BB962C8B-B14F-4D97-AF65-F5344CB8AC3E}">
        <p14:creationId xmlns:p14="http://schemas.microsoft.com/office/powerpoint/2010/main" val="1345620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3C0A8F-C23E-6855-2003-291A8F941DEE}"/>
              </a:ext>
            </a:extLst>
          </p:cNvPr>
          <p:cNvSpPr txBox="1"/>
          <p:nvPr/>
        </p:nvSpPr>
        <p:spPr>
          <a:xfrm>
            <a:off x="571500" y="0"/>
            <a:ext cx="7938655" cy="738664"/>
          </a:xfrm>
          <a:prstGeom prst="rect">
            <a:avLst/>
          </a:prstGeom>
          <a:noFill/>
        </p:spPr>
        <p:txBody>
          <a:bodyPr wrap="square" rtlCol="0">
            <a:spAutoFit/>
          </a:bodyPr>
          <a:lstStyle/>
          <a:p>
            <a:endParaRPr lang="en-GB" sz="1200" b="0" strike="noStrike" spc="-1" dirty="0">
              <a:solidFill>
                <a:srgbClr val="4472C4"/>
              </a:solidFill>
              <a:latin typeface="Arial Black"/>
            </a:endParaRPr>
          </a:p>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1200" b="0" strike="noStrike" spc="-1" dirty="0">
              <a:latin typeface="Arial"/>
            </a:endParaRPr>
          </a:p>
          <a:p>
            <a:endParaRPr lang="en-IN" dirty="0"/>
          </a:p>
        </p:txBody>
      </p:sp>
      <p:pic>
        <p:nvPicPr>
          <p:cNvPr id="4" name="Picture 3">
            <a:extLst>
              <a:ext uri="{FF2B5EF4-FFF2-40B4-BE49-F238E27FC236}">
                <a16:creationId xmlns:a16="http://schemas.microsoft.com/office/drawing/2014/main" id="{31AC2CB7-5C48-8890-86CC-031FDE507A34}"/>
              </a:ext>
            </a:extLst>
          </p:cNvPr>
          <p:cNvPicPr>
            <a:picLocks noChangeAspect="1"/>
          </p:cNvPicPr>
          <p:nvPr/>
        </p:nvPicPr>
        <p:blipFill>
          <a:blip r:embed="rId2"/>
          <a:stretch>
            <a:fillRect/>
          </a:stretch>
        </p:blipFill>
        <p:spPr>
          <a:xfrm>
            <a:off x="2483807" y="738664"/>
            <a:ext cx="7224386" cy="5936737"/>
          </a:xfrm>
          <a:prstGeom prst="rect">
            <a:avLst/>
          </a:prstGeom>
        </p:spPr>
      </p:pic>
    </p:spTree>
    <p:extLst>
      <p:ext uri="{BB962C8B-B14F-4D97-AF65-F5344CB8AC3E}">
        <p14:creationId xmlns:p14="http://schemas.microsoft.com/office/powerpoint/2010/main" val="120732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F3E76-6BF7-C477-9271-C0EB1A31CBE5}"/>
              </a:ext>
            </a:extLst>
          </p:cNvPr>
          <p:cNvSpPr>
            <a:spLocks noGrp="1"/>
          </p:cNvSpPr>
          <p:nvPr>
            <p:ph type="title"/>
          </p:nvPr>
        </p:nvSpPr>
        <p:spPr>
          <a:xfrm>
            <a:off x="609780" y="623455"/>
            <a:ext cx="10972440" cy="810490"/>
          </a:xfrm>
        </p:spPr>
        <p:txBody>
          <a:bodyPr/>
          <a:lstStyle/>
          <a:p>
            <a:r>
              <a:rPr lang="en-IN" sz="1600" dirty="0"/>
              <a:t>					</a:t>
            </a:r>
            <a:r>
              <a:rPr lang="en-IN" sz="1800" b="1" u="sng" dirty="0"/>
              <a:t>Results</a:t>
            </a:r>
          </a:p>
        </p:txBody>
      </p:sp>
      <p:sp>
        <p:nvSpPr>
          <p:cNvPr id="3" name="TextBox 2">
            <a:extLst>
              <a:ext uri="{FF2B5EF4-FFF2-40B4-BE49-F238E27FC236}">
                <a16:creationId xmlns:a16="http://schemas.microsoft.com/office/drawing/2014/main" id="{9BAF8D16-E8C3-0146-DFDE-DF85033EDF6D}"/>
              </a:ext>
            </a:extLst>
          </p:cNvPr>
          <p:cNvSpPr txBox="1"/>
          <p:nvPr/>
        </p:nvSpPr>
        <p:spPr>
          <a:xfrm>
            <a:off x="609780" y="93518"/>
            <a:ext cx="6996365" cy="553998"/>
          </a:xfrm>
          <a:prstGeom prst="rect">
            <a:avLst/>
          </a:prstGeom>
          <a:noFill/>
        </p:spPr>
        <p:txBody>
          <a:bodyPr wrap="square" rtlCol="0">
            <a:spAutoFit/>
          </a:bodyPr>
          <a:lstStyle/>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1200" b="0" strike="noStrike" spc="-1" dirty="0">
              <a:latin typeface="Arial"/>
            </a:endParaRPr>
          </a:p>
          <a:p>
            <a:endParaRPr lang="en-IN" dirty="0"/>
          </a:p>
        </p:txBody>
      </p:sp>
      <p:pic>
        <p:nvPicPr>
          <p:cNvPr id="7" name="Picture 6">
            <a:extLst>
              <a:ext uri="{FF2B5EF4-FFF2-40B4-BE49-F238E27FC236}">
                <a16:creationId xmlns:a16="http://schemas.microsoft.com/office/drawing/2014/main" id="{D56F0768-B205-EFC5-7B53-2569DBA26812}"/>
              </a:ext>
            </a:extLst>
          </p:cNvPr>
          <p:cNvPicPr>
            <a:picLocks noChangeAspect="1"/>
          </p:cNvPicPr>
          <p:nvPr/>
        </p:nvPicPr>
        <p:blipFill>
          <a:blip r:embed="rId2"/>
          <a:stretch>
            <a:fillRect/>
          </a:stretch>
        </p:blipFill>
        <p:spPr>
          <a:xfrm>
            <a:off x="1802822" y="1692326"/>
            <a:ext cx="8420101" cy="4513419"/>
          </a:xfrm>
          <a:prstGeom prst="rect">
            <a:avLst/>
          </a:prstGeom>
        </p:spPr>
      </p:pic>
      <p:sp>
        <p:nvSpPr>
          <p:cNvPr id="8" name="Rectangle 7">
            <a:extLst>
              <a:ext uri="{FF2B5EF4-FFF2-40B4-BE49-F238E27FC236}">
                <a16:creationId xmlns:a16="http://schemas.microsoft.com/office/drawing/2014/main" id="{BAA54307-DD89-5546-FDA2-FA6EA5019AA3}"/>
              </a:ext>
            </a:extLst>
          </p:cNvPr>
          <p:cNvSpPr/>
          <p:nvPr/>
        </p:nvSpPr>
        <p:spPr>
          <a:xfrm>
            <a:off x="436418" y="623455"/>
            <a:ext cx="11378046" cy="573578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9" name="TextBox 8">
            <a:extLst>
              <a:ext uri="{FF2B5EF4-FFF2-40B4-BE49-F238E27FC236}">
                <a16:creationId xmlns:a16="http://schemas.microsoft.com/office/drawing/2014/main" id="{5D1671B1-4750-F25A-0856-0B2A1C885630}"/>
              </a:ext>
            </a:extLst>
          </p:cNvPr>
          <p:cNvSpPr txBox="1"/>
          <p:nvPr/>
        </p:nvSpPr>
        <p:spPr>
          <a:xfrm>
            <a:off x="1215736" y="992787"/>
            <a:ext cx="3366655" cy="523220"/>
          </a:xfrm>
          <a:prstGeom prst="rect">
            <a:avLst/>
          </a:prstGeom>
          <a:noFill/>
        </p:spPr>
        <p:txBody>
          <a:bodyPr wrap="square" rtlCol="0">
            <a:spAutoFit/>
          </a:bodyPr>
          <a:lstStyle/>
          <a:p>
            <a:endParaRPr lang="en-IN" sz="1400" b="1" dirty="0"/>
          </a:p>
          <a:p>
            <a:r>
              <a:rPr lang="en-IN" sz="1400" b="1" dirty="0"/>
              <a:t>Output for 3 gestures</a:t>
            </a:r>
          </a:p>
        </p:txBody>
      </p:sp>
    </p:spTree>
    <p:extLst>
      <p:ext uri="{BB962C8B-B14F-4D97-AF65-F5344CB8AC3E}">
        <p14:creationId xmlns:p14="http://schemas.microsoft.com/office/powerpoint/2010/main" val="2142666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0D4D-0F7E-F705-D63A-E0500A9DF214}"/>
              </a:ext>
            </a:extLst>
          </p:cNvPr>
          <p:cNvSpPr>
            <a:spLocks noGrp="1"/>
          </p:cNvSpPr>
          <p:nvPr>
            <p:ph type="title"/>
          </p:nvPr>
        </p:nvSpPr>
        <p:spPr>
          <a:xfrm>
            <a:off x="609780" y="471027"/>
            <a:ext cx="10972440" cy="1144800"/>
          </a:xfrm>
        </p:spPr>
        <p:txBody>
          <a:bodyPr/>
          <a:lstStyle/>
          <a:p>
            <a:r>
              <a:rPr lang="en-IN" sz="1400" b="1" dirty="0"/>
              <a:t>Output for 5 gestures</a:t>
            </a:r>
          </a:p>
        </p:txBody>
      </p:sp>
      <p:sp>
        <p:nvSpPr>
          <p:cNvPr id="3" name="Rectangle 2">
            <a:extLst>
              <a:ext uri="{FF2B5EF4-FFF2-40B4-BE49-F238E27FC236}">
                <a16:creationId xmlns:a16="http://schemas.microsoft.com/office/drawing/2014/main" id="{22FC946E-6718-C955-DC93-403DC5699216}"/>
              </a:ext>
            </a:extLst>
          </p:cNvPr>
          <p:cNvSpPr/>
          <p:nvPr/>
        </p:nvSpPr>
        <p:spPr>
          <a:xfrm>
            <a:off x="301336" y="613064"/>
            <a:ext cx="11575473" cy="593320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D5C3ADEC-E626-19BF-4600-5728851FC248}"/>
              </a:ext>
            </a:extLst>
          </p:cNvPr>
          <p:cNvSpPr txBox="1"/>
          <p:nvPr/>
        </p:nvSpPr>
        <p:spPr>
          <a:xfrm>
            <a:off x="609780" y="0"/>
            <a:ext cx="7349656" cy="738664"/>
          </a:xfrm>
          <a:prstGeom prst="rect">
            <a:avLst/>
          </a:prstGeom>
          <a:noFill/>
        </p:spPr>
        <p:txBody>
          <a:bodyPr wrap="square" rtlCol="0">
            <a:spAutoFit/>
          </a:bodyPr>
          <a:lstStyle/>
          <a:p>
            <a:endParaRPr lang="en-GB" sz="1200" b="0" strike="noStrike" spc="-1" dirty="0">
              <a:solidFill>
                <a:srgbClr val="4472C4"/>
              </a:solidFill>
              <a:latin typeface="Arial Black"/>
            </a:endParaRPr>
          </a:p>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1200" b="0" strike="noStrike" spc="-1" dirty="0">
              <a:latin typeface="Arial"/>
            </a:endParaRPr>
          </a:p>
          <a:p>
            <a:endParaRPr lang="en-IN" dirty="0"/>
          </a:p>
        </p:txBody>
      </p:sp>
      <p:pic>
        <p:nvPicPr>
          <p:cNvPr id="9" name="Picture 8">
            <a:extLst>
              <a:ext uri="{FF2B5EF4-FFF2-40B4-BE49-F238E27FC236}">
                <a16:creationId xmlns:a16="http://schemas.microsoft.com/office/drawing/2014/main" id="{474DCDBC-48B3-FB08-2AD8-EA69268F16E4}"/>
              </a:ext>
            </a:extLst>
          </p:cNvPr>
          <p:cNvPicPr>
            <a:picLocks noChangeAspect="1"/>
          </p:cNvPicPr>
          <p:nvPr/>
        </p:nvPicPr>
        <p:blipFill>
          <a:blip r:embed="rId2"/>
          <a:stretch>
            <a:fillRect/>
          </a:stretch>
        </p:blipFill>
        <p:spPr>
          <a:xfrm>
            <a:off x="1517072" y="1351728"/>
            <a:ext cx="9351819" cy="4643827"/>
          </a:xfrm>
          <a:prstGeom prst="rect">
            <a:avLst/>
          </a:prstGeom>
        </p:spPr>
      </p:pic>
    </p:spTree>
    <p:extLst>
      <p:ext uri="{BB962C8B-B14F-4D97-AF65-F5344CB8AC3E}">
        <p14:creationId xmlns:p14="http://schemas.microsoft.com/office/powerpoint/2010/main" val="1527510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B16060-1CDB-3279-5C25-8C5006229A70}"/>
              </a:ext>
            </a:extLst>
          </p:cNvPr>
          <p:cNvPicPr>
            <a:picLocks noChangeAspect="1"/>
          </p:cNvPicPr>
          <p:nvPr/>
        </p:nvPicPr>
        <p:blipFill>
          <a:blip r:embed="rId2"/>
          <a:stretch>
            <a:fillRect/>
          </a:stretch>
        </p:blipFill>
        <p:spPr>
          <a:xfrm>
            <a:off x="945574" y="1184564"/>
            <a:ext cx="10557162" cy="5091545"/>
          </a:xfrm>
          <a:prstGeom prst="rect">
            <a:avLst/>
          </a:prstGeom>
        </p:spPr>
      </p:pic>
      <p:sp>
        <p:nvSpPr>
          <p:cNvPr id="10" name="TextBox 9">
            <a:extLst>
              <a:ext uri="{FF2B5EF4-FFF2-40B4-BE49-F238E27FC236}">
                <a16:creationId xmlns:a16="http://schemas.microsoft.com/office/drawing/2014/main" id="{F92A0A10-B7D8-9A84-1B55-60F1DF9D0F1F}"/>
              </a:ext>
            </a:extLst>
          </p:cNvPr>
          <p:cNvSpPr txBox="1"/>
          <p:nvPr/>
        </p:nvSpPr>
        <p:spPr>
          <a:xfrm>
            <a:off x="945574" y="162974"/>
            <a:ext cx="6941126" cy="276999"/>
          </a:xfrm>
          <a:prstGeom prst="rect">
            <a:avLst/>
          </a:prstGeom>
          <a:noFill/>
        </p:spPr>
        <p:txBody>
          <a:bodyPr wrap="square" rtlCol="0">
            <a:spAutoFit/>
          </a:bodyPr>
          <a:lstStyle/>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1200" b="0" strike="noStrike" spc="-1" dirty="0">
              <a:latin typeface="Arial"/>
            </a:endParaRPr>
          </a:p>
        </p:txBody>
      </p:sp>
      <p:sp>
        <p:nvSpPr>
          <p:cNvPr id="11" name="TextBox 10">
            <a:extLst>
              <a:ext uri="{FF2B5EF4-FFF2-40B4-BE49-F238E27FC236}">
                <a16:creationId xmlns:a16="http://schemas.microsoft.com/office/drawing/2014/main" id="{74D0CA41-3CAC-0FE6-ACD4-74446D41023D}"/>
              </a:ext>
            </a:extLst>
          </p:cNvPr>
          <p:cNvSpPr txBox="1"/>
          <p:nvPr/>
        </p:nvSpPr>
        <p:spPr>
          <a:xfrm>
            <a:off x="945574" y="637401"/>
            <a:ext cx="3418608" cy="307777"/>
          </a:xfrm>
          <a:prstGeom prst="rect">
            <a:avLst/>
          </a:prstGeom>
          <a:noFill/>
        </p:spPr>
        <p:txBody>
          <a:bodyPr wrap="square" rtlCol="0">
            <a:spAutoFit/>
          </a:bodyPr>
          <a:lstStyle/>
          <a:p>
            <a:r>
              <a:rPr lang="en-IN" sz="1400" b="1" dirty="0"/>
              <a:t>Out put for 8 gestures</a:t>
            </a:r>
          </a:p>
        </p:txBody>
      </p:sp>
      <p:sp>
        <p:nvSpPr>
          <p:cNvPr id="12" name="Rectangle 11">
            <a:extLst>
              <a:ext uri="{FF2B5EF4-FFF2-40B4-BE49-F238E27FC236}">
                <a16:creationId xmlns:a16="http://schemas.microsoft.com/office/drawing/2014/main" id="{63379208-0296-0BC3-53DF-6AF81922A5E5}"/>
              </a:ext>
            </a:extLst>
          </p:cNvPr>
          <p:cNvSpPr/>
          <p:nvPr/>
        </p:nvSpPr>
        <p:spPr>
          <a:xfrm>
            <a:off x="311727" y="637401"/>
            <a:ext cx="11533909" cy="592965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49165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1C6C-F976-38F2-68D4-27A7D9A4A2E9}"/>
              </a:ext>
            </a:extLst>
          </p:cNvPr>
          <p:cNvSpPr>
            <a:spLocks noGrp="1"/>
          </p:cNvSpPr>
          <p:nvPr>
            <p:ph type="title"/>
          </p:nvPr>
        </p:nvSpPr>
        <p:spPr>
          <a:xfrm>
            <a:off x="609480" y="519545"/>
            <a:ext cx="10972440" cy="822437"/>
          </a:xfrm>
        </p:spPr>
        <p:txBody>
          <a:bodyPr/>
          <a:lstStyle/>
          <a:p>
            <a:r>
              <a:rPr lang="en-IN" sz="1800" b="1" dirty="0"/>
              <a:t>Out put:</a:t>
            </a:r>
          </a:p>
        </p:txBody>
      </p:sp>
      <p:sp>
        <p:nvSpPr>
          <p:cNvPr id="3" name="Subtitle 2">
            <a:extLst>
              <a:ext uri="{FF2B5EF4-FFF2-40B4-BE49-F238E27FC236}">
                <a16:creationId xmlns:a16="http://schemas.microsoft.com/office/drawing/2014/main" id="{E80F40E5-FE46-50A1-0715-7082F6F4B96C}"/>
              </a:ext>
            </a:extLst>
          </p:cNvPr>
          <p:cNvSpPr>
            <a:spLocks noGrp="1"/>
          </p:cNvSpPr>
          <p:nvPr>
            <p:ph type="subTitle"/>
          </p:nvPr>
        </p:nvSpPr>
        <p:spPr>
          <a:xfrm>
            <a:off x="613064" y="1640039"/>
            <a:ext cx="10968856" cy="3971209"/>
          </a:xfrm>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a:t>
            </a:r>
            <a:r>
              <a:rPr lang="en-IN" sz="1600" dirty="0"/>
              <a:t>                                                                     </a:t>
            </a:r>
          </a:p>
        </p:txBody>
      </p:sp>
      <p:pic>
        <p:nvPicPr>
          <p:cNvPr id="6" name="Picture 5">
            <a:extLst>
              <a:ext uri="{FF2B5EF4-FFF2-40B4-BE49-F238E27FC236}">
                <a16:creationId xmlns:a16="http://schemas.microsoft.com/office/drawing/2014/main" id="{41886B32-1BDE-F2BF-3E2A-05E7C06B49BA}"/>
              </a:ext>
            </a:extLst>
          </p:cNvPr>
          <p:cNvPicPr>
            <a:picLocks noChangeAspect="1"/>
          </p:cNvPicPr>
          <p:nvPr/>
        </p:nvPicPr>
        <p:blipFill>
          <a:blip r:embed="rId2"/>
          <a:stretch>
            <a:fillRect/>
          </a:stretch>
        </p:blipFill>
        <p:spPr>
          <a:xfrm>
            <a:off x="1033596" y="1184564"/>
            <a:ext cx="10124208" cy="5399836"/>
          </a:xfrm>
          <a:prstGeom prst="rect">
            <a:avLst/>
          </a:prstGeom>
        </p:spPr>
      </p:pic>
      <p:sp>
        <p:nvSpPr>
          <p:cNvPr id="8" name="TextBox 7">
            <a:extLst>
              <a:ext uri="{FF2B5EF4-FFF2-40B4-BE49-F238E27FC236}">
                <a16:creationId xmlns:a16="http://schemas.microsoft.com/office/drawing/2014/main" id="{76895643-AD24-D668-FF4F-B3A28470B1F4}"/>
              </a:ext>
            </a:extLst>
          </p:cNvPr>
          <p:cNvSpPr txBox="1"/>
          <p:nvPr/>
        </p:nvSpPr>
        <p:spPr>
          <a:xfrm>
            <a:off x="904009" y="332509"/>
            <a:ext cx="7554191" cy="553998"/>
          </a:xfrm>
          <a:prstGeom prst="rect">
            <a:avLst/>
          </a:prstGeom>
          <a:noFill/>
        </p:spPr>
        <p:txBody>
          <a:bodyPr wrap="square" rtlCol="0">
            <a:spAutoFit/>
          </a:bodyPr>
          <a:lstStyle/>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br>
              <a:rPr lang="en-US" sz="1800" b="0" strike="noStrike" spc="-1" dirty="0">
                <a:latin typeface="Arial"/>
              </a:rPr>
            </a:br>
            <a:endParaRPr lang="en-IN" dirty="0"/>
          </a:p>
        </p:txBody>
      </p:sp>
    </p:spTree>
    <p:extLst>
      <p:ext uri="{BB962C8B-B14F-4D97-AF65-F5344CB8AC3E}">
        <p14:creationId xmlns:p14="http://schemas.microsoft.com/office/powerpoint/2010/main" val="2890020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F6C245-5A5F-B4F6-00CD-B1095983C2AC}"/>
              </a:ext>
            </a:extLst>
          </p:cNvPr>
          <p:cNvPicPr>
            <a:picLocks noChangeAspect="1"/>
          </p:cNvPicPr>
          <p:nvPr/>
        </p:nvPicPr>
        <p:blipFill>
          <a:blip r:embed="rId2"/>
          <a:stretch>
            <a:fillRect/>
          </a:stretch>
        </p:blipFill>
        <p:spPr>
          <a:xfrm>
            <a:off x="1059873" y="904010"/>
            <a:ext cx="10370128" cy="5683827"/>
          </a:xfrm>
          <a:prstGeom prst="rect">
            <a:avLst/>
          </a:prstGeom>
        </p:spPr>
      </p:pic>
      <p:sp>
        <p:nvSpPr>
          <p:cNvPr id="4" name="TextBox 3">
            <a:extLst>
              <a:ext uri="{FF2B5EF4-FFF2-40B4-BE49-F238E27FC236}">
                <a16:creationId xmlns:a16="http://schemas.microsoft.com/office/drawing/2014/main" id="{25800088-D613-AC6E-8B4B-32835B045738}"/>
              </a:ext>
            </a:extLst>
          </p:cNvPr>
          <p:cNvSpPr txBox="1"/>
          <p:nvPr/>
        </p:nvSpPr>
        <p:spPr>
          <a:xfrm>
            <a:off x="623455" y="301336"/>
            <a:ext cx="10484427" cy="553998"/>
          </a:xfrm>
          <a:prstGeom prst="rect">
            <a:avLst/>
          </a:prstGeom>
          <a:noFill/>
        </p:spPr>
        <p:txBody>
          <a:bodyPr wrap="square" rtlCol="0">
            <a:spAutoFit/>
          </a:bodyPr>
          <a:lstStyle/>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br>
              <a:rPr lang="en-US" sz="1800" b="0" strike="noStrike" spc="-1" dirty="0">
                <a:latin typeface="Arial"/>
              </a:rPr>
            </a:br>
            <a:endParaRPr lang="en-IN" dirty="0"/>
          </a:p>
        </p:txBody>
      </p:sp>
    </p:spTree>
    <p:extLst>
      <p:ext uri="{BB962C8B-B14F-4D97-AF65-F5344CB8AC3E}">
        <p14:creationId xmlns:p14="http://schemas.microsoft.com/office/powerpoint/2010/main" val="87706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432560" y="137230"/>
            <a:ext cx="11601510" cy="3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GB" sz="1200" b="0" strike="noStrike" spc="-1" dirty="0">
                <a:solidFill>
                  <a:srgbClr val="4472C4"/>
                </a:solidFill>
                <a:latin typeface="Arial Black"/>
              </a:rPr>
              <a:t>Batch No:	C3	Name of the project</a:t>
            </a:r>
            <a:r>
              <a:rPr lang="en-GB" sz="1200" spc="-1" dirty="0">
                <a:solidFill>
                  <a:srgbClr val="4472C4"/>
                </a:solidFill>
                <a:latin typeface="Arial Black"/>
              </a:rPr>
              <a:t>:</a:t>
            </a:r>
            <a:r>
              <a:rPr lang="en-IN" sz="1200" b="1" spc="-1" dirty="0">
                <a:solidFill>
                  <a:srgbClr val="4472C4"/>
                </a:solidFill>
                <a:latin typeface="Arial Black"/>
              </a:rPr>
              <a:t>Action detection for sign language</a:t>
            </a:r>
            <a:endParaRPr lang="en-US" sz="2200" b="0" strike="noStrike" spc="-1" dirty="0">
              <a:latin typeface="Arial"/>
            </a:endParaRPr>
          </a:p>
        </p:txBody>
      </p:sp>
      <p:sp>
        <p:nvSpPr>
          <p:cNvPr id="48" name="CustomShape 3"/>
          <p:cNvSpPr/>
          <p:nvPr/>
        </p:nvSpPr>
        <p:spPr>
          <a:xfrm>
            <a:off x="120770" y="534838"/>
            <a:ext cx="11930552" cy="1689074"/>
          </a:xfrm>
          <a:prstGeom prst="rect">
            <a:avLst/>
          </a:prstGeom>
          <a:solidFill>
            <a:schemeClr val="bg1"/>
          </a:solidFill>
          <a:ln w="9360">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500" b="0" strike="noStrike" spc="-1" dirty="0">
              <a:latin typeface="Arial"/>
            </a:endParaRPr>
          </a:p>
          <a:p>
            <a:pPr>
              <a:lnSpc>
                <a:spcPct val="100000"/>
              </a:lnSpc>
            </a:pPr>
            <a:endParaRPr lang="en-US" sz="1500" spc="-1" dirty="0">
              <a:latin typeface="Arial"/>
            </a:endParaRPr>
          </a:p>
          <a:p>
            <a:pPr>
              <a:lnSpc>
                <a:spcPct val="100000"/>
              </a:lnSpc>
            </a:pPr>
            <a:endParaRPr lang="en-US" sz="1500" b="0" strike="noStrike" spc="-1" dirty="0">
              <a:latin typeface="Arial"/>
            </a:endParaRPr>
          </a:p>
          <a:p>
            <a:pPr algn="just">
              <a:lnSpc>
                <a:spcPct val="100000"/>
              </a:lnSpc>
            </a:pPr>
            <a:r>
              <a:rPr lang="en-US" sz="1500" b="1" strike="noStrike" spc="-1" dirty="0">
                <a:latin typeface="Arial"/>
              </a:rPr>
              <a:t>Problem Statement:</a:t>
            </a:r>
            <a:r>
              <a:rPr lang="en-GB" sz="1500" b="0" strike="noStrike" spc="-1" dirty="0">
                <a:latin typeface="Arial"/>
              </a:rPr>
              <a:t> Communication is the process of passing information from one person to another and expressing our thoughts to others. However, there are persons whose speaking or hearing abilities are impaired. Communication presents a significant barrier for persons with such disabilities.</a:t>
            </a:r>
          </a:p>
          <a:p>
            <a:pPr algn="just"/>
            <a:r>
              <a:rPr lang="en-US" sz="1500" dirty="0">
                <a:effectLst/>
                <a:ea typeface="Times New Roman" panose="02020603050405020304" pitchFamily="18" charset="0"/>
              </a:rPr>
              <a:t>Here, our goal is to create a language via the use of various gestures and signs. Numerous studies have used various SLR techniques, however they wrongly refer to the issue as gesture recognition (GR).Three essential components make up the sign: Hand motions that are manual features; non-manual features include body posture or facial expressions. </a:t>
            </a:r>
            <a:endParaRPr lang="en-IN" sz="1500" dirty="0">
              <a:effectLst/>
              <a:ea typeface="Times New Roman" panose="02020603050405020304" pitchFamily="18" charset="0"/>
            </a:endParaRPr>
          </a:p>
          <a:p>
            <a:pPr>
              <a:lnSpc>
                <a:spcPct val="100000"/>
              </a:lnSpc>
            </a:pPr>
            <a:endParaRPr lang="en-GB" sz="1500" b="0" strike="noStrike" spc="-1" dirty="0"/>
          </a:p>
          <a:p>
            <a:pPr>
              <a:lnSpc>
                <a:spcPct val="100000"/>
              </a:lnSpc>
            </a:pPr>
            <a:endParaRPr lang="en-US" sz="1500" b="0" strike="noStrike" spc="-1" dirty="0">
              <a:latin typeface="Arial"/>
            </a:endParaRPr>
          </a:p>
          <a:p>
            <a:pPr>
              <a:lnSpc>
                <a:spcPct val="100000"/>
              </a:lnSpc>
            </a:pPr>
            <a:endParaRPr lang="en-US" sz="1500" b="0" strike="noStrike" spc="-1" dirty="0">
              <a:latin typeface="Arial"/>
            </a:endParaRPr>
          </a:p>
        </p:txBody>
      </p:sp>
      <p:sp>
        <p:nvSpPr>
          <p:cNvPr id="9" name="CustomShape 3"/>
          <p:cNvSpPr/>
          <p:nvPr/>
        </p:nvSpPr>
        <p:spPr>
          <a:xfrm>
            <a:off x="120771" y="2307040"/>
            <a:ext cx="11944930" cy="848199"/>
          </a:xfrm>
          <a:prstGeom prst="rect">
            <a:avLst/>
          </a:prstGeom>
          <a:solidFill>
            <a:schemeClr val="bg1"/>
          </a:solidFill>
          <a:ln w="9360">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500" b="0" strike="noStrike" spc="-1" dirty="0">
              <a:latin typeface="Arial"/>
            </a:endParaRPr>
          </a:p>
          <a:p>
            <a:pPr>
              <a:lnSpc>
                <a:spcPct val="100000"/>
              </a:lnSpc>
            </a:pPr>
            <a:endParaRPr lang="en-US" sz="1500" spc="-1" dirty="0">
              <a:latin typeface="Arial"/>
            </a:endParaRPr>
          </a:p>
          <a:p>
            <a:pPr>
              <a:lnSpc>
                <a:spcPct val="100000"/>
              </a:lnSpc>
            </a:pPr>
            <a:endParaRPr lang="en-US" sz="1500" b="0" strike="noStrike" spc="-1" dirty="0">
              <a:latin typeface="Arial"/>
            </a:endParaRPr>
          </a:p>
          <a:p>
            <a:pPr>
              <a:lnSpc>
                <a:spcPct val="100000"/>
              </a:lnSpc>
            </a:pPr>
            <a:r>
              <a:rPr lang="en-US" sz="1500" b="1" strike="noStrike" spc="-1" dirty="0">
                <a:latin typeface="Arial"/>
              </a:rPr>
              <a:t>Project Scope:</a:t>
            </a:r>
            <a:r>
              <a:rPr lang="en-GB" sz="1500" spc="-1" dirty="0">
                <a:latin typeface="Arial"/>
              </a:rPr>
              <a:t>O</a:t>
            </a:r>
            <a:r>
              <a:rPr lang="en-GB" sz="1500" b="0" strike="noStrike" spc="-1" dirty="0">
                <a:latin typeface="Arial"/>
              </a:rPr>
              <a:t>ur major aim is to develop sign language recognition using Long short –term memory(LSTM) model to reduce communication barriers. It is based on splitting of continuous signs into sub-units and modeling them with neural networks.</a:t>
            </a:r>
          </a:p>
          <a:p>
            <a:pPr>
              <a:lnSpc>
                <a:spcPct val="100000"/>
              </a:lnSpc>
            </a:pPr>
            <a:endParaRPr lang="en-US" sz="1500" b="0" strike="noStrike" spc="-1" dirty="0">
              <a:latin typeface="Arial"/>
            </a:endParaRPr>
          </a:p>
          <a:p>
            <a:pPr>
              <a:lnSpc>
                <a:spcPct val="100000"/>
              </a:lnSpc>
            </a:pPr>
            <a:endParaRPr lang="en-US" sz="1500" spc="-1" dirty="0">
              <a:latin typeface="Arial"/>
            </a:endParaRPr>
          </a:p>
          <a:p>
            <a:pPr>
              <a:lnSpc>
                <a:spcPct val="100000"/>
              </a:lnSpc>
            </a:pPr>
            <a:endParaRPr lang="en-US" sz="1500" b="0" strike="noStrike" spc="-1" dirty="0">
              <a:latin typeface="Arial"/>
            </a:endParaRPr>
          </a:p>
          <a:p>
            <a:pPr>
              <a:lnSpc>
                <a:spcPct val="100000"/>
              </a:lnSpc>
            </a:pPr>
            <a:endParaRPr lang="en-US" sz="1500" b="0" strike="noStrike" spc="-1" dirty="0">
              <a:latin typeface="Arial"/>
            </a:endParaRPr>
          </a:p>
        </p:txBody>
      </p:sp>
      <p:sp>
        <p:nvSpPr>
          <p:cNvPr id="11" name="CustomShape 3"/>
          <p:cNvSpPr/>
          <p:nvPr/>
        </p:nvSpPr>
        <p:spPr>
          <a:xfrm>
            <a:off x="146650" y="4627294"/>
            <a:ext cx="11919051" cy="1153132"/>
          </a:xfrm>
          <a:prstGeom prst="rect">
            <a:avLst/>
          </a:prstGeom>
          <a:solidFill>
            <a:schemeClr val="bg1"/>
          </a:solidFill>
          <a:ln w="9360">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500" b="0" strike="noStrike" spc="-1" dirty="0">
              <a:latin typeface="Arial"/>
            </a:endParaRPr>
          </a:p>
          <a:p>
            <a:pPr>
              <a:lnSpc>
                <a:spcPct val="100000"/>
              </a:lnSpc>
            </a:pPr>
            <a:endParaRPr lang="en-US" sz="1500" spc="-1" dirty="0">
              <a:latin typeface="Arial"/>
            </a:endParaRPr>
          </a:p>
          <a:p>
            <a:pPr>
              <a:lnSpc>
                <a:spcPct val="100000"/>
              </a:lnSpc>
            </a:pPr>
            <a:endParaRPr lang="en-US" sz="1500" b="1" spc="-1" dirty="0"/>
          </a:p>
          <a:p>
            <a:pPr>
              <a:lnSpc>
                <a:spcPct val="100000"/>
              </a:lnSpc>
            </a:pPr>
            <a:endParaRPr lang="en-US" sz="1500" b="1" spc="-1" dirty="0"/>
          </a:p>
          <a:p>
            <a:pPr>
              <a:lnSpc>
                <a:spcPct val="100000"/>
              </a:lnSpc>
            </a:pPr>
            <a:endParaRPr lang="en-US" sz="1500" b="1" spc="-1" dirty="0"/>
          </a:p>
          <a:p>
            <a:pPr>
              <a:lnSpc>
                <a:spcPct val="100000"/>
              </a:lnSpc>
            </a:pPr>
            <a:endParaRPr lang="en-US" sz="1500" b="1" spc="-1" dirty="0"/>
          </a:p>
          <a:p>
            <a:pPr>
              <a:lnSpc>
                <a:spcPct val="100000"/>
              </a:lnSpc>
            </a:pPr>
            <a:r>
              <a:rPr lang="en-US" sz="1500" b="1" spc="-1" dirty="0"/>
              <a:t>Challenges:</a:t>
            </a:r>
          </a:p>
          <a:p>
            <a:r>
              <a:rPr lang="en-GB" sz="1500" spc="-1" dirty="0">
                <a:latin typeface="Arial"/>
              </a:rPr>
              <a:t>Sign language is one of the greatest adaptations for persons with speech and hearing impairments.  It is also known as a visual language. Generally, it has five basic parameters: hand shape, orientation, movement, location, and components such as mouth shape and eyebrow movements.</a:t>
            </a:r>
            <a:endParaRPr lang="en-US" sz="1500" spc="-1" dirty="0"/>
          </a:p>
          <a:p>
            <a:pPr>
              <a:lnSpc>
                <a:spcPct val="100000"/>
              </a:lnSpc>
            </a:pPr>
            <a:endParaRPr lang="en-US" sz="1500" b="1" spc="-1" dirty="0"/>
          </a:p>
          <a:p>
            <a:pPr>
              <a:lnSpc>
                <a:spcPct val="100000"/>
              </a:lnSpc>
            </a:pPr>
            <a:endParaRPr lang="en-US" sz="1500" spc="-1" dirty="0">
              <a:latin typeface="Arial"/>
            </a:endParaRPr>
          </a:p>
          <a:p>
            <a:pPr>
              <a:lnSpc>
                <a:spcPct val="100000"/>
              </a:lnSpc>
            </a:pPr>
            <a:endParaRPr lang="en-US" sz="1500" b="0" strike="noStrike" spc="-1" dirty="0">
              <a:latin typeface="Arial"/>
            </a:endParaRPr>
          </a:p>
          <a:p>
            <a:pPr>
              <a:lnSpc>
                <a:spcPct val="100000"/>
              </a:lnSpc>
            </a:pPr>
            <a:endParaRPr lang="en-US" sz="1500" spc="-1" dirty="0">
              <a:latin typeface="Arial"/>
            </a:endParaRPr>
          </a:p>
          <a:p>
            <a:pPr>
              <a:lnSpc>
                <a:spcPct val="100000"/>
              </a:lnSpc>
            </a:pPr>
            <a:endParaRPr lang="en-US" sz="1500" b="0" strike="noStrike" spc="-1" dirty="0">
              <a:latin typeface="Arial"/>
            </a:endParaRPr>
          </a:p>
          <a:p>
            <a:pPr>
              <a:lnSpc>
                <a:spcPct val="100000"/>
              </a:lnSpc>
            </a:pPr>
            <a:endParaRPr lang="en-US" sz="1500" b="0" strike="noStrike" spc="-1" dirty="0">
              <a:latin typeface="Arial"/>
            </a:endParaRPr>
          </a:p>
        </p:txBody>
      </p:sp>
      <p:sp>
        <p:nvSpPr>
          <p:cNvPr id="12" name="CustomShape 3"/>
          <p:cNvSpPr/>
          <p:nvPr/>
        </p:nvSpPr>
        <p:spPr>
          <a:xfrm>
            <a:off x="115019" y="3314700"/>
            <a:ext cx="11919051" cy="1153132"/>
          </a:xfrm>
          <a:prstGeom prst="rect">
            <a:avLst/>
          </a:prstGeom>
          <a:solidFill>
            <a:schemeClr val="bg1"/>
          </a:solidFill>
          <a:ln w="9360">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500" b="0" strike="noStrike" spc="-1" dirty="0">
              <a:latin typeface="Arial"/>
            </a:endParaRPr>
          </a:p>
          <a:p>
            <a:pPr>
              <a:lnSpc>
                <a:spcPct val="100000"/>
              </a:lnSpc>
            </a:pPr>
            <a:endParaRPr lang="en-US" sz="1500" spc="-1" dirty="0">
              <a:latin typeface="Arial"/>
            </a:endParaRPr>
          </a:p>
          <a:p>
            <a:pPr>
              <a:lnSpc>
                <a:spcPct val="100000"/>
              </a:lnSpc>
            </a:pPr>
            <a:endParaRPr lang="en-US" sz="1500" spc="-1" dirty="0"/>
          </a:p>
          <a:p>
            <a:pPr>
              <a:lnSpc>
                <a:spcPct val="100000"/>
              </a:lnSpc>
            </a:pPr>
            <a:r>
              <a:rPr lang="en-US" sz="1500" b="1" spc="-1" dirty="0"/>
              <a:t>Application Areas:</a:t>
            </a:r>
            <a:endParaRPr lang="en-GB" sz="1500" b="1" spc="-1" dirty="0"/>
          </a:p>
          <a:p>
            <a:pPr>
              <a:lnSpc>
                <a:spcPct val="100000"/>
              </a:lnSpc>
            </a:pPr>
            <a:r>
              <a:rPr lang="en-GB" sz="1500" spc="-1" dirty="0"/>
              <a:t>Education</a:t>
            </a:r>
          </a:p>
          <a:p>
            <a:pPr>
              <a:lnSpc>
                <a:spcPct val="100000"/>
              </a:lnSpc>
            </a:pPr>
            <a:r>
              <a:rPr lang="en-GB" sz="1500" spc="-1" dirty="0"/>
              <a:t>Health care</a:t>
            </a:r>
          </a:p>
          <a:p>
            <a:pPr>
              <a:lnSpc>
                <a:spcPct val="100000"/>
              </a:lnSpc>
            </a:pPr>
            <a:r>
              <a:rPr lang="en-GB" sz="1500" spc="-1" dirty="0"/>
              <a:t>Business</a:t>
            </a:r>
          </a:p>
          <a:p>
            <a:pPr>
              <a:lnSpc>
                <a:spcPct val="100000"/>
              </a:lnSpc>
            </a:pPr>
            <a:r>
              <a:rPr lang="en-GB" sz="1500" spc="-1" dirty="0"/>
              <a:t>Assistive Technology</a:t>
            </a:r>
          </a:p>
          <a:p>
            <a:pPr>
              <a:lnSpc>
                <a:spcPct val="100000"/>
              </a:lnSpc>
            </a:pPr>
            <a:endParaRPr lang="en-US" sz="1500" spc="-1" dirty="0">
              <a:latin typeface="Arial"/>
            </a:endParaRPr>
          </a:p>
          <a:p>
            <a:pPr>
              <a:lnSpc>
                <a:spcPct val="100000"/>
              </a:lnSpc>
            </a:pPr>
            <a:endParaRPr lang="en-US" sz="1500" b="0" strike="noStrike" spc="-1" dirty="0">
              <a:latin typeface="Arial"/>
            </a:endParaRPr>
          </a:p>
          <a:p>
            <a:pPr>
              <a:lnSpc>
                <a:spcPct val="100000"/>
              </a:lnSpc>
            </a:pPr>
            <a:endParaRPr lang="en-US" sz="1500" b="0" strike="noStrike" spc="-1" dirty="0">
              <a:latin typeface="Arial"/>
            </a:endParaRPr>
          </a:p>
        </p:txBody>
      </p:sp>
      <p:sp>
        <p:nvSpPr>
          <p:cNvPr id="13" name="CustomShape 3"/>
          <p:cNvSpPr/>
          <p:nvPr/>
        </p:nvSpPr>
        <p:spPr>
          <a:xfrm>
            <a:off x="146650" y="5939888"/>
            <a:ext cx="11919051" cy="641114"/>
          </a:xfrm>
          <a:prstGeom prst="rect">
            <a:avLst/>
          </a:prstGeom>
          <a:solidFill>
            <a:schemeClr val="bg1"/>
          </a:solidFill>
          <a:ln w="9360">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500" spc="-1" dirty="0"/>
          </a:p>
          <a:p>
            <a:pPr>
              <a:lnSpc>
                <a:spcPct val="100000"/>
              </a:lnSpc>
            </a:pPr>
            <a:endParaRPr lang="en-US" sz="1500" spc="-1" dirty="0"/>
          </a:p>
          <a:p>
            <a:pPr>
              <a:lnSpc>
                <a:spcPct val="100000"/>
              </a:lnSpc>
            </a:pPr>
            <a:endParaRPr lang="en-GB" sz="1500" spc="-1" dirty="0"/>
          </a:p>
          <a:p>
            <a:pPr>
              <a:lnSpc>
                <a:spcPct val="100000"/>
              </a:lnSpc>
            </a:pPr>
            <a:endParaRPr lang="en-GB" sz="1500" spc="-1" dirty="0"/>
          </a:p>
          <a:p>
            <a:pPr>
              <a:lnSpc>
                <a:spcPct val="100000"/>
              </a:lnSpc>
            </a:pPr>
            <a:endParaRPr lang="en-GB" sz="1500" spc="-1" dirty="0"/>
          </a:p>
          <a:p>
            <a:pPr>
              <a:lnSpc>
                <a:spcPct val="100000"/>
              </a:lnSpc>
            </a:pPr>
            <a:r>
              <a:rPr lang="en-GB" sz="1500" b="1" spc="-1" dirty="0"/>
              <a:t>In-house Project/ Industry Project : </a:t>
            </a:r>
            <a:r>
              <a:rPr lang="en-GB" sz="1500" spc="-1" dirty="0"/>
              <a:t>In-house Project</a:t>
            </a:r>
          </a:p>
          <a:p>
            <a:pPr>
              <a:lnSpc>
                <a:spcPct val="100000"/>
              </a:lnSpc>
            </a:pPr>
            <a:r>
              <a:rPr lang="en-GB" sz="1500" spc="-1" dirty="0"/>
              <a:t>Organization Name : Maturi Venkata Subba Rao Engineering College</a:t>
            </a:r>
            <a:endParaRPr lang="en-US" sz="1500" spc="-1" dirty="0"/>
          </a:p>
          <a:p>
            <a:pPr>
              <a:lnSpc>
                <a:spcPct val="100000"/>
              </a:lnSpc>
            </a:pPr>
            <a:endParaRPr lang="en-US" sz="1500" spc="-1" dirty="0">
              <a:latin typeface="Arial"/>
            </a:endParaRPr>
          </a:p>
          <a:p>
            <a:pPr>
              <a:lnSpc>
                <a:spcPct val="100000"/>
              </a:lnSpc>
            </a:pPr>
            <a:endParaRPr lang="en-US" sz="1500" b="0" strike="noStrike" spc="-1" dirty="0">
              <a:latin typeface="Arial"/>
            </a:endParaRPr>
          </a:p>
          <a:p>
            <a:pPr>
              <a:lnSpc>
                <a:spcPct val="100000"/>
              </a:lnSpc>
            </a:pPr>
            <a:endParaRPr lang="en-US" sz="1500" spc="-1" dirty="0">
              <a:latin typeface="Arial"/>
            </a:endParaRPr>
          </a:p>
          <a:p>
            <a:pPr>
              <a:lnSpc>
                <a:spcPct val="100000"/>
              </a:lnSpc>
            </a:pPr>
            <a:endParaRPr lang="en-US" sz="1500" b="0" strike="noStrike" spc="-1" dirty="0">
              <a:latin typeface="Arial"/>
            </a:endParaRPr>
          </a:p>
          <a:p>
            <a:pPr>
              <a:lnSpc>
                <a:spcPct val="100000"/>
              </a:lnSpc>
            </a:pPr>
            <a:endParaRPr lang="en-US" sz="1500" b="0" strike="noStrike" spc="-1" dirty="0">
              <a:latin typeface="Arial"/>
            </a:endParaRPr>
          </a:p>
        </p:txBody>
      </p:sp>
      <p:sp>
        <p:nvSpPr>
          <p:cNvPr id="14" name="TextBox 13"/>
          <p:cNvSpPr txBox="1"/>
          <p:nvPr/>
        </p:nvSpPr>
        <p:spPr>
          <a:xfrm>
            <a:off x="11015933" y="6581001"/>
            <a:ext cx="731290" cy="276999"/>
          </a:xfrm>
          <a:prstGeom prst="rect">
            <a:avLst/>
          </a:prstGeom>
          <a:noFill/>
        </p:spPr>
        <p:txBody>
          <a:bodyPr wrap="none" rtlCol="0">
            <a:spAutoFit/>
          </a:bodyPr>
          <a:lstStyle/>
          <a:p>
            <a:r>
              <a:rPr lang="en-US" sz="1200" dirty="0"/>
              <a:t>Marks:5</a:t>
            </a:r>
          </a:p>
        </p:txBody>
      </p:sp>
    </p:spTree>
    <p:extLst>
      <p:ext uri="{BB962C8B-B14F-4D97-AF65-F5344CB8AC3E}">
        <p14:creationId xmlns:p14="http://schemas.microsoft.com/office/powerpoint/2010/main" val="32092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BDC1-6C54-DEE7-8AFD-D43D765AD1A7}"/>
              </a:ext>
            </a:extLst>
          </p:cNvPr>
          <p:cNvSpPr>
            <a:spLocks noGrp="1"/>
          </p:cNvSpPr>
          <p:nvPr>
            <p:ph type="title"/>
          </p:nvPr>
        </p:nvSpPr>
        <p:spPr>
          <a:xfrm>
            <a:off x="609480" y="273600"/>
            <a:ext cx="10972440" cy="401809"/>
          </a:xfrm>
        </p:spPr>
        <p:txBody>
          <a:bodyPr/>
          <a:lstStyle/>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br>
              <a:rPr lang="en-US" sz="1200" b="0" strike="noStrike" spc="-1" dirty="0">
                <a:latin typeface="Arial"/>
              </a:rPr>
            </a:br>
            <a:endParaRPr lang="en-IN" sz="1200" dirty="0"/>
          </a:p>
        </p:txBody>
      </p:sp>
      <p:sp>
        <p:nvSpPr>
          <p:cNvPr id="3" name="Subtitle 2">
            <a:extLst>
              <a:ext uri="{FF2B5EF4-FFF2-40B4-BE49-F238E27FC236}">
                <a16:creationId xmlns:a16="http://schemas.microsoft.com/office/drawing/2014/main" id="{EC64E2A3-906D-1EE6-9549-C2FA76B0085B}"/>
              </a:ext>
            </a:extLst>
          </p:cNvPr>
          <p:cNvSpPr>
            <a:spLocks noGrp="1"/>
          </p:cNvSpPr>
          <p:nvPr>
            <p:ph type="subTitle"/>
          </p:nvPr>
        </p:nvSpPr>
        <p:spPr>
          <a:xfrm>
            <a:off x="609480" y="841664"/>
            <a:ext cx="10972440" cy="4740136"/>
          </a:xfrm>
        </p:spPr>
        <p:txBody>
          <a:bodyPr/>
          <a:lstStyle/>
          <a:p>
            <a:pPr marL="0" indent="0">
              <a:buNone/>
            </a:pPr>
            <a:r>
              <a:rPr lang="en-IN" sz="1800" b="1" dirty="0"/>
              <a:t>References</a:t>
            </a:r>
          </a:p>
          <a:p>
            <a:pPr marL="0" indent="0">
              <a:buNone/>
            </a:pPr>
            <a:endParaRPr lang="en-IN" sz="1800" b="1" dirty="0"/>
          </a:p>
          <a:p>
            <a:pPr marL="0" indent="0">
              <a:buNone/>
            </a:pPr>
            <a:r>
              <a:rPr lang="en-US" sz="1400" dirty="0">
                <a:effectLst/>
                <a:ea typeface="Times New Roman" panose="02020603050405020304" pitchFamily="18" charset="0"/>
              </a:rPr>
              <a:t>[1].</a:t>
            </a:r>
            <a:r>
              <a:rPr lang="en-US" sz="1400" dirty="0">
                <a:solidFill>
                  <a:srgbClr val="000000"/>
                </a:solidFill>
                <a:effectLst/>
                <a:ea typeface="Times New Roman" panose="02020603050405020304" pitchFamily="18" charset="0"/>
              </a:rPr>
              <a:t> M. Al-Qurishi, T. Khalid and R. Souissi, "Deep Learning for Sign Language Recognition: Current Techniques Benchmarks and Open</a:t>
            </a:r>
          </a:p>
          <a:p>
            <a:pPr marL="0" indent="0">
              <a:buNone/>
            </a:pPr>
            <a:r>
              <a:rPr lang="en-US" sz="1400" dirty="0">
                <a:solidFill>
                  <a:srgbClr val="000000"/>
                </a:solidFill>
                <a:effectLst/>
                <a:ea typeface="Times New Roman" panose="02020603050405020304" pitchFamily="18" charset="0"/>
              </a:rPr>
              <a:t>Issues", </a:t>
            </a:r>
            <a:r>
              <a:rPr lang="en-US" sz="1400" i="1" dirty="0">
                <a:solidFill>
                  <a:srgbClr val="000000"/>
                </a:solidFill>
                <a:effectLst/>
                <a:ea typeface="Times New Roman" panose="02020603050405020304" pitchFamily="18" charset="0"/>
              </a:rPr>
              <a:t>IEEE Access</a:t>
            </a:r>
            <a:r>
              <a:rPr lang="en-US" sz="1400" dirty="0">
                <a:solidFill>
                  <a:srgbClr val="000000"/>
                </a:solidFill>
                <a:effectLst/>
                <a:ea typeface="Times New Roman" panose="02020603050405020304" pitchFamily="18" charset="0"/>
              </a:rPr>
              <a:t>, vol. 9, pp. 126917-126951, 2021.</a:t>
            </a:r>
            <a:endParaRPr lang="en-IN" sz="1800" b="1" dirty="0"/>
          </a:p>
          <a:p>
            <a:pPr marL="0" indent="0" algn="just">
              <a:lnSpc>
                <a:spcPct val="150000"/>
              </a:lnSpc>
              <a:buNone/>
            </a:pPr>
            <a:r>
              <a:rPr lang="en-US" sz="1400" dirty="0">
                <a:effectLst/>
                <a:ea typeface="Times New Roman" panose="02020603050405020304" pitchFamily="18" charset="0"/>
              </a:rPr>
              <a:t>[2].M.</a:t>
            </a:r>
            <a:r>
              <a:rPr lang="en-US" sz="1400" spc="-60" dirty="0">
                <a:effectLst/>
                <a:ea typeface="Times New Roman" panose="02020603050405020304" pitchFamily="18" charset="0"/>
              </a:rPr>
              <a:t> </a:t>
            </a:r>
            <a:r>
              <a:rPr lang="en-US" sz="1400" dirty="0">
                <a:effectLst/>
                <a:ea typeface="Times New Roman" panose="02020603050405020304" pitchFamily="18" charset="0"/>
              </a:rPr>
              <a:t>Jaiswal,</a:t>
            </a:r>
            <a:r>
              <a:rPr lang="en-US" sz="1400" spc="-60" dirty="0">
                <a:effectLst/>
                <a:ea typeface="Times New Roman" panose="02020603050405020304" pitchFamily="18" charset="0"/>
              </a:rPr>
              <a:t> </a:t>
            </a:r>
            <a:r>
              <a:rPr lang="en-US" sz="1400" dirty="0">
                <a:effectLst/>
                <a:ea typeface="Times New Roman" panose="02020603050405020304" pitchFamily="18" charset="0"/>
              </a:rPr>
              <a:t>V.</a:t>
            </a:r>
            <a:r>
              <a:rPr lang="en-US" sz="1400" spc="-60" dirty="0">
                <a:effectLst/>
                <a:ea typeface="Times New Roman" panose="02020603050405020304" pitchFamily="18" charset="0"/>
              </a:rPr>
              <a:t> </a:t>
            </a:r>
            <a:r>
              <a:rPr lang="en-US" sz="1400" dirty="0">
                <a:effectLst/>
                <a:ea typeface="Times New Roman" panose="02020603050405020304" pitchFamily="18" charset="0"/>
              </a:rPr>
              <a:t>Sharma,</a:t>
            </a:r>
            <a:r>
              <a:rPr lang="en-US" sz="1400" spc="-50" dirty="0">
                <a:effectLst/>
                <a:ea typeface="Times New Roman" panose="02020603050405020304" pitchFamily="18" charset="0"/>
              </a:rPr>
              <a:t> </a:t>
            </a:r>
            <a:r>
              <a:rPr lang="en-US" sz="1400" dirty="0">
                <a:effectLst/>
                <a:ea typeface="Times New Roman" panose="02020603050405020304" pitchFamily="18" charset="0"/>
              </a:rPr>
              <a:t>A.</a:t>
            </a:r>
            <a:r>
              <a:rPr lang="en-US" sz="1400" spc="-60" dirty="0">
                <a:effectLst/>
                <a:ea typeface="Times New Roman" panose="02020603050405020304" pitchFamily="18" charset="0"/>
              </a:rPr>
              <a:t> </a:t>
            </a:r>
            <a:r>
              <a:rPr lang="en-US" sz="1400" dirty="0">
                <a:effectLst/>
                <a:ea typeface="Times New Roman" panose="02020603050405020304" pitchFamily="18" charset="0"/>
              </a:rPr>
              <a:t>Sharma,</a:t>
            </a:r>
            <a:r>
              <a:rPr lang="en-US" sz="1400" spc="-60" dirty="0">
                <a:effectLst/>
                <a:ea typeface="Times New Roman" panose="02020603050405020304" pitchFamily="18" charset="0"/>
              </a:rPr>
              <a:t> </a:t>
            </a:r>
            <a:r>
              <a:rPr lang="en-US" sz="1400" dirty="0">
                <a:effectLst/>
                <a:ea typeface="Times New Roman" panose="02020603050405020304" pitchFamily="18" charset="0"/>
              </a:rPr>
              <a:t>S.</a:t>
            </a:r>
            <a:r>
              <a:rPr lang="en-US" sz="1400" spc="-60" dirty="0">
                <a:effectLst/>
                <a:ea typeface="Times New Roman" panose="02020603050405020304" pitchFamily="18" charset="0"/>
              </a:rPr>
              <a:t> </a:t>
            </a:r>
            <a:r>
              <a:rPr lang="en-US" sz="1400" dirty="0">
                <a:effectLst/>
                <a:ea typeface="Times New Roman" panose="02020603050405020304" pitchFamily="18" charset="0"/>
              </a:rPr>
              <a:t>Saini,</a:t>
            </a:r>
            <a:r>
              <a:rPr lang="en-US" sz="1400" spc="-55" dirty="0">
                <a:effectLst/>
                <a:ea typeface="Times New Roman" panose="02020603050405020304" pitchFamily="18" charset="0"/>
              </a:rPr>
              <a:t> </a:t>
            </a:r>
            <a:r>
              <a:rPr lang="en-US" sz="1400" dirty="0">
                <a:effectLst/>
                <a:ea typeface="Times New Roman" panose="02020603050405020304" pitchFamily="18" charset="0"/>
              </a:rPr>
              <a:t>R.</a:t>
            </a:r>
            <a:r>
              <a:rPr lang="en-US" sz="1400" spc="-60" dirty="0">
                <a:effectLst/>
                <a:ea typeface="Times New Roman" panose="02020603050405020304" pitchFamily="18" charset="0"/>
              </a:rPr>
              <a:t> </a:t>
            </a:r>
            <a:r>
              <a:rPr lang="en-US" sz="1400" dirty="0">
                <a:effectLst/>
                <a:ea typeface="Times New Roman" panose="02020603050405020304" pitchFamily="18" charset="0"/>
              </a:rPr>
              <a:t>Tomar,</a:t>
            </a:r>
            <a:r>
              <a:rPr lang="en-US" sz="1400" spc="-55" dirty="0">
                <a:effectLst/>
                <a:ea typeface="Times New Roman" panose="02020603050405020304" pitchFamily="18" charset="0"/>
              </a:rPr>
              <a:t> </a:t>
            </a:r>
            <a:r>
              <a:rPr lang="en-US" sz="1400" dirty="0">
                <a:effectLst/>
                <a:ea typeface="Times New Roman" panose="02020603050405020304" pitchFamily="18" charset="0"/>
              </a:rPr>
              <a:t>“An</a:t>
            </a:r>
            <a:r>
              <a:rPr lang="en-US" sz="1400" spc="-50" dirty="0">
                <a:effectLst/>
                <a:ea typeface="Times New Roman" panose="02020603050405020304" pitchFamily="18" charset="0"/>
              </a:rPr>
              <a:t> </a:t>
            </a:r>
            <a:r>
              <a:rPr lang="en-US" sz="1400" dirty="0">
                <a:effectLst/>
                <a:ea typeface="Times New Roman" panose="02020603050405020304" pitchFamily="18" charset="0"/>
              </a:rPr>
              <a:t>Efficient</a:t>
            </a:r>
            <a:r>
              <a:rPr lang="en-US" sz="1400" spc="-60" dirty="0">
                <a:effectLst/>
                <a:ea typeface="Times New Roman" panose="02020603050405020304" pitchFamily="18" charset="0"/>
              </a:rPr>
              <a:t> </a:t>
            </a:r>
            <a:r>
              <a:rPr lang="en-US" sz="1400" dirty="0">
                <a:effectLst/>
                <a:ea typeface="Times New Roman" panose="02020603050405020304" pitchFamily="18" charset="0"/>
              </a:rPr>
              <a:t>Binarized</a:t>
            </a:r>
            <a:r>
              <a:rPr lang="en-US" sz="1400" spc="-55" dirty="0">
                <a:effectLst/>
                <a:ea typeface="Times New Roman" panose="02020603050405020304" pitchFamily="18" charset="0"/>
              </a:rPr>
              <a:t> </a:t>
            </a:r>
            <a:r>
              <a:rPr lang="en-US" sz="1400" dirty="0">
                <a:effectLst/>
                <a:ea typeface="Times New Roman" panose="02020603050405020304" pitchFamily="18" charset="0"/>
              </a:rPr>
              <a:t>Neural</a:t>
            </a:r>
            <a:r>
              <a:rPr lang="en-US" sz="1400" spc="-290" dirty="0">
                <a:effectLst/>
                <a:ea typeface="Times New Roman" panose="02020603050405020304" pitchFamily="18" charset="0"/>
              </a:rPr>
              <a:t> </a:t>
            </a:r>
            <a:r>
              <a:rPr lang="en-US" sz="1400" dirty="0">
                <a:effectLst/>
                <a:ea typeface="Times New Roman" panose="02020603050405020304" pitchFamily="18" charset="0"/>
              </a:rPr>
              <a:t>Network for Recognizing Two Hands Indian Sign Language Gestures in Real-time</a:t>
            </a:r>
            <a:r>
              <a:rPr lang="en-US" sz="1400" spc="5" dirty="0">
                <a:effectLst/>
                <a:ea typeface="Times New Roman" panose="02020603050405020304" pitchFamily="18" charset="0"/>
              </a:rPr>
              <a:t> </a:t>
            </a:r>
            <a:r>
              <a:rPr lang="en-US" sz="1400" dirty="0">
                <a:effectLst/>
                <a:ea typeface="Times New Roman" panose="02020603050405020304" pitchFamily="18" charset="0"/>
              </a:rPr>
              <a:t>Environment”,2020</a:t>
            </a:r>
            <a:r>
              <a:rPr lang="en-US" sz="1400" spc="-5" dirty="0">
                <a:effectLst/>
                <a:ea typeface="Times New Roman" panose="02020603050405020304" pitchFamily="18" charset="0"/>
              </a:rPr>
              <a:t> </a:t>
            </a:r>
            <a:r>
              <a:rPr lang="en-US" sz="1400" dirty="0">
                <a:effectLst/>
                <a:ea typeface="Times New Roman" panose="02020603050405020304" pitchFamily="18" charset="0"/>
              </a:rPr>
              <a:t>https://ieeexplore.ieee.org/abstract/document/9342454</a:t>
            </a:r>
            <a:endParaRPr lang="en-IN" sz="1400" dirty="0">
              <a:effectLst/>
              <a:ea typeface="Times New Roman" panose="02020603050405020304" pitchFamily="18" charset="0"/>
            </a:endParaRPr>
          </a:p>
          <a:p>
            <a:pPr marL="0" indent="0" algn="just">
              <a:lnSpc>
                <a:spcPct val="150000"/>
              </a:lnSpc>
              <a:buNone/>
            </a:pPr>
            <a:r>
              <a:rPr lang="en-US" sz="1400" dirty="0">
                <a:effectLst/>
                <a:ea typeface="Times New Roman" panose="02020603050405020304" pitchFamily="18" charset="0"/>
              </a:rPr>
              <a:t>[3].C.</a:t>
            </a:r>
            <a:r>
              <a:rPr lang="en-US" sz="1400" spc="5" dirty="0">
                <a:effectLst/>
                <a:ea typeface="Times New Roman" panose="02020603050405020304" pitchFamily="18" charset="0"/>
              </a:rPr>
              <a:t> </a:t>
            </a:r>
            <a:r>
              <a:rPr lang="en-US" sz="1400" dirty="0">
                <a:effectLst/>
                <a:ea typeface="Times New Roman" panose="02020603050405020304" pitchFamily="18" charset="0"/>
              </a:rPr>
              <a:t>J.</a:t>
            </a:r>
            <a:r>
              <a:rPr lang="en-US" sz="1400" spc="5" dirty="0">
                <a:effectLst/>
                <a:ea typeface="Times New Roman" panose="02020603050405020304" pitchFamily="18" charset="0"/>
              </a:rPr>
              <a:t> </a:t>
            </a:r>
            <a:r>
              <a:rPr lang="en-US" sz="1400" dirty="0">
                <a:effectLst/>
                <a:ea typeface="Times New Roman" panose="02020603050405020304" pitchFamily="18" charset="0"/>
              </a:rPr>
              <a:t>Sruthi,</a:t>
            </a:r>
            <a:r>
              <a:rPr lang="en-US" sz="1400" spc="5" dirty="0">
                <a:effectLst/>
                <a:ea typeface="Times New Roman" panose="02020603050405020304" pitchFamily="18" charset="0"/>
              </a:rPr>
              <a:t> </a:t>
            </a:r>
            <a:r>
              <a:rPr lang="en-US" sz="1400" dirty="0">
                <a:effectLst/>
                <a:ea typeface="Times New Roman" panose="02020603050405020304" pitchFamily="18" charset="0"/>
              </a:rPr>
              <a:t>A.</a:t>
            </a:r>
            <a:r>
              <a:rPr lang="en-US" sz="1400" spc="5" dirty="0">
                <a:effectLst/>
                <a:ea typeface="Times New Roman" panose="02020603050405020304" pitchFamily="18" charset="0"/>
              </a:rPr>
              <a:t> </a:t>
            </a:r>
            <a:r>
              <a:rPr lang="en-US" sz="1400" dirty="0">
                <a:effectLst/>
                <a:ea typeface="Times New Roman" panose="02020603050405020304" pitchFamily="18" charset="0"/>
              </a:rPr>
              <a:t>Lijiya,</a:t>
            </a:r>
            <a:r>
              <a:rPr lang="en-US" sz="1400" spc="5" dirty="0">
                <a:effectLst/>
                <a:ea typeface="Times New Roman" panose="02020603050405020304" pitchFamily="18" charset="0"/>
              </a:rPr>
              <a:t> </a:t>
            </a:r>
            <a:r>
              <a:rPr lang="en-US" sz="1400" dirty="0">
                <a:effectLst/>
                <a:ea typeface="Times New Roman" panose="02020603050405020304" pitchFamily="18" charset="0"/>
              </a:rPr>
              <a:t>“Signet:</a:t>
            </a:r>
            <a:r>
              <a:rPr lang="en-US" sz="1400" spc="5" dirty="0">
                <a:effectLst/>
                <a:ea typeface="Times New Roman" panose="02020603050405020304" pitchFamily="18" charset="0"/>
              </a:rPr>
              <a:t> </a:t>
            </a:r>
            <a:r>
              <a:rPr lang="en-US" sz="1400" dirty="0">
                <a:effectLst/>
                <a:ea typeface="Times New Roman" panose="02020603050405020304" pitchFamily="18" charset="0"/>
              </a:rPr>
              <a:t>A</a:t>
            </a:r>
            <a:r>
              <a:rPr lang="en-US" sz="1400" spc="5" dirty="0">
                <a:effectLst/>
                <a:ea typeface="Times New Roman" panose="02020603050405020304" pitchFamily="18" charset="0"/>
              </a:rPr>
              <a:t> </a:t>
            </a:r>
            <a:r>
              <a:rPr lang="en-US" sz="1400" dirty="0">
                <a:effectLst/>
                <a:ea typeface="Times New Roman" panose="02020603050405020304" pitchFamily="18" charset="0"/>
              </a:rPr>
              <a:t>Deep</a:t>
            </a:r>
            <a:r>
              <a:rPr lang="en-US" sz="1400" spc="5" dirty="0">
                <a:effectLst/>
                <a:ea typeface="Times New Roman" panose="02020603050405020304" pitchFamily="18" charset="0"/>
              </a:rPr>
              <a:t> </a:t>
            </a:r>
            <a:r>
              <a:rPr lang="en-US" sz="1400" dirty="0">
                <a:effectLst/>
                <a:ea typeface="Times New Roman" panose="02020603050405020304" pitchFamily="18" charset="0"/>
              </a:rPr>
              <a:t>Learning</a:t>
            </a:r>
            <a:r>
              <a:rPr lang="en-US" sz="1400" spc="5" dirty="0">
                <a:effectLst/>
                <a:ea typeface="Times New Roman" panose="02020603050405020304" pitchFamily="18" charset="0"/>
              </a:rPr>
              <a:t> </a:t>
            </a:r>
            <a:r>
              <a:rPr lang="en-US" sz="1400" dirty="0">
                <a:effectLst/>
                <a:ea typeface="Times New Roman" panose="02020603050405020304" pitchFamily="18" charset="0"/>
              </a:rPr>
              <a:t>based</a:t>
            </a:r>
            <a:r>
              <a:rPr lang="en-US" sz="1400" spc="5" dirty="0">
                <a:effectLst/>
                <a:ea typeface="Times New Roman" panose="02020603050405020304" pitchFamily="18" charset="0"/>
              </a:rPr>
              <a:t> </a:t>
            </a:r>
            <a:r>
              <a:rPr lang="en-US" sz="1400" dirty="0">
                <a:effectLst/>
                <a:ea typeface="Times New Roman" panose="02020603050405020304" pitchFamily="18" charset="0"/>
              </a:rPr>
              <a:t>Indian</a:t>
            </a:r>
            <a:r>
              <a:rPr lang="en-US" sz="1400" spc="5" dirty="0">
                <a:effectLst/>
                <a:ea typeface="Times New Roman" panose="02020603050405020304" pitchFamily="18" charset="0"/>
              </a:rPr>
              <a:t> </a:t>
            </a:r>
            <a:r>
              <a:rPr lang="en-US" sz="1400" dirty="0">
                <a:effectLst/>
                <a:ea typeface="Times New Roman" panose="02020603050405020304" pitchFamily="18" charset="0"/>
              </a:rPr>
              <a:t>Sign</a:t>
            </a:r>
            <a:r>
              <a:rPr lang="en-US" sz="1400" spc="5" dirty="0">
                <a:effectLst/>
                <a:ea typeface="Times New Roman" panose="02020603050405020304" pitchFamily="18" charset="0"/>
              </a:rPr>
              <a:t> </a:t>
            </a:r>
            <a:r>
              <a:rPr lang="en-US" sz="1400" dirty="0">
                <a:effectLst/>
                <a:ea typeface="Times New Roman" panose="02020603050405020304" pitchFamily="18" charset="0"/>
              </a:rPr>
              <a:t>Language</a:t>
            </a:r>
            <a:r>
              <a:rPr lang="en-US" sz="1400" spc="-285" dirty="0">
                <a:effectLst/>
                <a:ea typeface="Times New Roman" panose="02020603050405020304" pitchFamily="18" charset="0"/>
              </a:rPr>
              <a:t> </a:t>
            </a:r>
            <a:r>
              <a:rPr lang="en-US" sz="1400" dirty="0">
                <a:effectLst/>
                <a:ea typeface="Times New Roman" panose="02020603050405020304" pitchFamily="18" charset="0"/>
              </a:rPr>
              <a:t>Recognition</a:t>
            </a:r>
            <a:r>
              <a:rPr lang="en-US" sz="1400" spc="-5" dirty="0">
                <a:effectLst/>
                <a:ea typeface="Times New Roman" panose="02020603050405020304" pitchFamily="18" charset="0"/>
              </a:rPr>
              <a:t> </a:t>
            </a:r>
            <a:r>
              <a:rPr lang="en-US" sz="1400" dirty="0">
                <a:effectLst/>
                <a:ea typeface="Times New Roman" panose="02020603050405020304" pitchFamily="18" charset="0"/>
              </a:rPr>
              <a:t>System”,</a:t>
            </a:r>
            <a:endParaRPr lang="en-IN" sz="1400" dirty="0">
              <a:effectLst/>
              <a:ea typeface="Times New Roman" panose="02020603050405020304" pitchFamily="18" charset="0"/>
            </a:endParaRPr>
          </a:p>
          <a:p>
            <a:pPr marL="0" indent="0" algn="just">
              <a:lnSpc>
                <a:spcPct val="150000"/>
              </a:lnSpc>
              <a:buNone/>
            </a:pPr>
            <a:r>
              <a:rPr lang="en-US" sz="1400" dirty="0">
                <a:effectLst/>
                <a:ea typeface="Times New Roman" panose="02020603050405020304" pitchFamily="18" charset="0"/>
              </a:rPr>
              <a:t>[4].</a:t>
            </a:r>
            <a:r>
              <a:rPr lang="en-US" sz="1400" u="sng" dirty="0">
                <a:effectLst/>
                <a:ea typeface="Times New Roman" panose="02020603050405020304" pitchFamily="18" charset="0"/>
                <a:hlinkClick r:id="rId2">
                  <a:extLst>
                    <a:ext uri="{A12FA001-AC4F-418D-AE19-62706E023703}">
                      <ahyp:hlinkClr xmlns:ahyp="http://schemas.microsoft.com/office/drawing/2018/hyperlinkcolor" val="tx"/>
                    </a:ext>
                  </a:extLst>
                </a:hlinkClick>
              </a:rPr>
              <a:t>https://ieeexplore.ieee.org/abstract/document/8698006</a:t>
            </a:r>
            <a:endParaRPr lang="en-IN" sz="1400" dirty="0">
              <a:effectLst/>
              <a:ea typeface="Times New Roman" panose="02020603050405020304" pitchFamily="18" charset="0"/>
            </a:endParaRPr>
          </a:p>
          <a:p>
            <a:pPr marL="0" indent="0" algn="just">
              <a:lnSpc>
                <a:spcPct val="150000"/>
              </a:lnSpc>
              <a:buNone/>
            </a:pPr>
            <a:r>
              <a:rPr lang="en-US" sz="1400" dirty="0">
                <a:effectLst/>
                <a:ea typeface="Times New Roman" panose="02020603050405020304" pitchFamily="18" charset="0"/>
              </a:rPr>
              <a:t>[5].</a:t>
            </a:r>
            <a:r>
              <a:rPr lang="en-US" sz="1400" u="sng" dirty="0">
                <a:effectLst/>
                <a:ea typeface="Times New Roman" panose="02020603050405020304" pitchFamily="18" charset="0"/>
                <a:hlinkClick r:id="rId3">
                  <a:extLst>
                    <a:ext uri="{A12FA001-AC4F-418D-AE19-62706E023703}">
                      <ahyp:hlinkClr xmlns:ahyp="http://schemas.microsoft.com/office/drawing/2018/hyperlinkcolor" val="tx"/>
                    </a:ext>
                  </a:extLst>
                </a:hlinkClick>
              </a:rPr>
              <a:t>https://ijrpr.com/uploads/V2ISSUE9/IJRPR1329.pdf</a:t>
            </a:r>
            <a:endParaRPr lang="en-IN" sz="1400" dirty="0">
              <a:effectLst/>
              <a:ea typeface="Times New Roman" panose="02020603050405020304" pitchFamily="18" charset="0"/>
            </a:endParaRPr>
          </a:p>
          <a:p>
            <a:pPr marL="0" indent="0">
              <a:buNone/>
            </a:pPr>
            <a:endParaRPr lang="en-IN" b="1" dirty="0"/>
          </a:p>
        </p:txBody>
      </p:sp>
      <p:sp>
        <p:nvSpPr>
          <p:cNvPr id="4" name="Rectangle 3">
            <a:extLst>
              <a:ext uri="{FF2B5EF4-FFF2-40B4-BE49-F238E27FC236}">
                <a16:creationId xmlns:a16="http://schemas.microsoft.com/office/drawing/2014/main" id="{B2D893E2-5F76-67F5-F95D-14F9C11B81B4}"/>
              </a:ext>
            </a:extLst>
          </p:cNvPr>
          <p:cNvSpPr/>
          <p:nvPr/>
        </p:nvSpPr>
        <p:spPr>
          <a:xfrm>
            <a:off x="270164" y="748145"/>
            <a:ext cx="11596254" cy="5725391"/>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13368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44190D-750D-4D96-4C79-85D2A5DC62AD}"/>
              </a:ext>
            </a:extLst>
          </p:cNvPr>
          <p:cNvSpPr>
            <a:spLocks noGrp="1"/>
          </p:cNvSpPr>
          <p:nvPr>
            <p:ph type="subTitle"/>
          </p:nvPr>
        </p:nvSpPr>
        <p:spPr>
          <a:xfrm>
            <a:off x="609480" y="273600"/>
            <a:ext cx="10972440" cy="630409"/>
          </a:xfrm>
        </p:spPr>
        <p:txBody>
          <a:bodyPr/>
          <a:lstStyle/>
          <a:p>
            <a:pPr marL="0" indent="0">
              <a:buNone/>
            </a:pPr>
            <a:r>
              <a:rPr lang="en-IN" sz="3600" b="1" dirty="0"/>
              <a:t>                              </a:t>
            </a:r>
          </a:p>
          <a:p>
            <a:pPr marL="0" indent="0">
              <a:buNone/>
            </a:pPr>
            <a:endParaRPr lang="en-IN" sz="3600" b="1" dirty="0"/>
          </a:p>
          <a:p>
            <a:pPr marL="0" indent="0">
              <a:buNone/>
            </a:pPr>
            <a:endParaRPr lang="en-IN" sz="3600" b="1" dirty="0"/>
          </a:p>
          <a:p>
            <a:pPr marL="0" indent="0">
              <a:buNone/>
            </a:pPr>
            <a:endParaRPr lang="en-IN" sz="3600" b="1" dirty="0"/>
          </a:p>
          <a:p>
            <a:pPr marL="0" indent="0">
              <a:buNone/>
            </a:pPr>
            <a:endParaRPr lang="en-GB" sz="1200" b="0" strike="noStrike" spc="-1" dirty="0">
              <a:solidFill>
                <a:srgbClr val="4472C4"/>
              </a:solidFill>
              <a:latin typeface="Arial Black"/>
            </a:endParaRPr>
          </a:p>
          <a:p>
            <a:pPr marL="0" indent="0">
              <a:buNone/>
            </a:pPr>
            <a:endParaRPr lang="en-GB" sz="1200" spc="-1" dirty="0">
              <a:solidFill>
                <a:srgbClr val="4472C4"/>
              </a:solidFill>
              <a:latin typeface="Arial Black"/>
            </a:endParaRPr>
          </a:p>
          <a:p>
            <a:pPr marL="0" indent="0">
              <a:buNone/>
            </a:pPr>
            <a:endParaRPr lang="en-GB" sz="1200" b="0" strike="noStrike" spc="-1" dirty="0">
              <a:solidFill>
                <a:srgbClr val="4472C4"/>
              </a:solidFill>
              <a:latin typeface="Arial Black"/>
            </a:endParaRPr>
          </a:p>
          <a:p>
            <a:pPr marL="0" indent="0">
              <a:buNone/>
            </a:pPr>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br>
              <a:rPr lang="en-US" sz="1200" b="0" strike="noStrike" spc="-1" dirty="0">
                <a:latin typeface="Arial"/>
              </a:rPr>
            </a:br>
            <a:endParaRPr lang="en-IN" sz="1200" b="1" dirty="0"/>
          </a:p>
          <a:p>
            <a:pPr marL="0" indent="0">
              <a:buNone/>
            </a:pPr>
            <a:endParaRPr lang="en-IN" sz="3600" b="1" dirty="0"/>
          </a:p>
          <a:p>
            <a:pPr marL="0" indent="0">
              <a:buNone/>
            </a:pPr>
            <a:endParaRPr lang="en-IN" sz="3600" b="1" dirty="0"/>
          </a:p>
          <a:p>
            <a:pPr marL="0" indent="0">
              <a:buNone/>
            </a:pPr>
            <a:endParaRPr lang="en-IN" sz="3600" b="1" dirty="0"/>
          </a:p>
          <a:p>
            <a:pPr marL="0" indent="0">
              <a:buNone/>
            </a:pPr>
            <a:endParaRPr lang="en-IN" sz="3600" b="1" dirty="0"/>
          </a:p>
          <a:p>
            <a:pPr marL="0" indent="0">
              <a:buNone/>
            </a:pPr>
            <a:r>
              <a:rPr lang="en-IN" sz="3600" b="1" dirty="0"/>
              <a:t>                                </a:t>
            </a:r>
          </a:p>
          <a:p>
            <a:pPr marL="0" indent="0">
              <a:buNone/>
            </a:pPr>
            <a:r>
              <a:rPr lang="en-IN" sz="3600" b="1" dirty="0"/>
              <a:t>				 </a:t>
            </a:r>
            <a:r>
              <a:rPr lang="en-IN" sz="3600" b="1" dirty="0">
                <a:ln w="0"/>
                <a:solidFill>
                  <a:schemeClr val="accent1"/>
                </a:solidFill>
                <a:effectLst>
                  <a:outerShdw blurRad="38100" dist="25400" dir="5400000" algn="ctr" rotWithShape="0">
                    <a:srgbClr val="6E747A">
                      <a:alpha val="43000"/>
                    </a:srgbClr>
                  </a:outerShdw>
                </a:effectLst>
              </a:rPr>
              <a:t>THANK YOU</a:t>
            </a:r>
            <a:endParaRPr lang="en-IN" sz="3600" b="1" dirty="0"/>
          </a:p>
        </p:txBody>
      </p:sp>
      <p:sp>
        <p:nvSpPr>
          <p:cNvPr id="2" name="Rectangle 1">
            <a:extLst>
              <a:ext uri="{FF2B5EF4-FFF2-40B4-BE49-F238E27FC236}">
                <a16:creationId xmlns:a16="http://schemas.microsoft.com/office/drawing/2014/main" id="{71E2A0DB-1770-236C-3FC4-5D8C039F217E}"/>
              </a:ext>
            </a:extLst>
          </p:cNvPr>
          <p:cNvSpPr/>
          <p:nvPr/>
        </p:nvSpPr>
        <p:spPr>
          <a:xfrm>
            <a:off x="509155" y="1070264"/>
            <a:ext cx="11014363" cy="52578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40893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stomShape 2"/>
          <p:cNvSpPr/>
          <p:nvPr/>
        </p:nvSpPr>
        <p:spPr>
          <a:xfrm>
            <a:off x="166133" y="366760"/>
            <a:ext cx="4951475" cy="2263884"/>
          </a:xfrm>
          <a:prstGeom prst="rect">
            <a:avLst/>
          </a:prstGeom>
          <a:solidFill>
            <a:srgbClr val="D9D9D9"/>
          </a:solidFill>
          <a:ln w="9360">
            <a:solidFill>
              <a:srgbClr val="FFFFFF"/>
            </a:solidFill>
          </a:ln>
        </p:spPr>
        <p:style>
          <a:lnRef idx="2">
            <a:schemeClr val="accent1">
              <a:shade val="50000"/>
            </a:schemeClr>
          </a:lnRef>
          <a:fillRef idx="1">
            <a:schemeClr val="accent1"/>
          </a:fillRef>
          <a:effectRef idx="0">
            <a:schemeClr val="accent1"/>
          </a:effectRef>
          <a:fontRef idx="minor"/>
        </p:style>
        <p:txBody>
          <a:bodyPr/>
          <a:lstStyle/>
          <a:p>
            <a:r>
              <a:rPr lang="en-US" sz="1200" b="1" dirty="0"/>
              <a:t>Software Requirements : </a:t>
            </a:r>
          </a:p>
          <a:p>
            <a:r>
              <a:rPr lang="en-US" sz="1200" dirty="0"/>
              <a:t>● Platform - Windows 8 or above </a:t>
            </a:r>
          </a:p>
          <a:p>
            <a:r>
              <a:rPr lang="en-US" sz="1200" dirty="0"/>
              <a:t>●Technology - Deep Learning </a:t>
            </a:r>
          </a:p>
          <a:p>
            <a:r>
              <a:rPr lang="en-US" sz="1200" dirty="0"/>
              <a:t>● Operating System - Any OS with clients to access the internet </a:t>
            </a:r>
          </a:p>
          <a:p>
            <a:r>
              <a:rPr lang="en-US" sz="1200" dirty="0"/>
              <a:t>● Programming Language – Python</a:t>
            </a:r>
          </a:p>
          <a:p>
            <a:endParaRPr lang="en-US" sz="1200" dirty="0"/>
          </a:p>
          <a:p>
            <a:r>
              <a:rPr lang="en-US" sz="1200" b="1" dirty="0"/>
              <a:t>Hardware Requirements : </a:t>
            </a:r>
          </a:p>
          <a:p>
            <a:r>
              <a:rPr lang="en-US" sz="1200" dirty="0"/>
              <a:t>● Processor - Intel i5 or above </a:t>
            </a:r>
          </a:p>
          <a:p>
            <a:r>
              <a:rPr lang="en-US" sz="1200" dirty="0"/>
              <a:t>● Device -Any device that can access the internet.</a:t>
            </a:r>
          </a:p>
          <a:p>
            <a:r>
              <a:rPr lang="en-US" sz="1200" dirty="0"/>
              <a:t>● Space on disk - minimum1000MB</a:t>
            </a:r>
          </a:p>
          <a:p>
            <a:r>
              <a:rPr lang="en-US" sz="1200" dirty="0"/>
              <a:t>● 8GB RAM </a:t>
            </a:r>
          </a:p>
          <a:p>
            <a:r>
              <a:rPr lang="en-US" sz="1200" dirty="0"/>
              <a:t>● Hard disc 10GB or above</a:t>
            </a:r>
          </a:p>
        </p:txBody>
      </p:sp>
      <p:sp>
        <p:nvSpPr>
          <p:cNvPr id="49" name="CustomShape 4"/>
          <p:cNvSpPr/>
          <p:nvPr/>
        </p:nvSpPr>
        <p:spPr>
          <a:xfrm>
            <a:off x="166134" y="2776120"/>
            <a:ext cx="11941660" cy="4062845"/>
          </a:xfrm>
          <a:prstGeom prst="rect">
            <a:avLst/>
          </a:prstGeom>
          <a:noFill/>
          <a:ln w="9360">
            <a:solidFill>
              <a:schemeClr val="accent1"/>
            </a:solidFill>
          </a:ln>
        </p:spPr>
        <p:style>
          <a:lnRef idx="2">
            <a:schemeClr val="accent1">
              <a:shade val="50000"/>
            </a:schemeClr>
          </a:lnRef>
          <a:fillRef idx="1">
            <a:schemeClr val="accent1"/>
          </a:fillRef>
          <a:effectRef idx="0">
            <a:schemeClr val="accent1"/>
          </a:effectRef>
          <a:fontRef idx="minor"/>
        </p:style>
      </p:sp>
      <p:sp>
        <p:nvSpPr>
          <p:cNvPr id="8" name="CustomShape 1"/>
          <p:cNvSpPr/>
          <p:nvPr/>
        </p:nvSpPr>
        <p:spPr>
          <a:xfrm>
            <a:off x="415087" y="157667"/>
            <a:ext cx="11601510" cy="3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2200" b="0" strike="noStrike" spc="-1" dirty="0">
              <a:latin typeface="Arial"/>
            </a:endParaRPr>
          </a:p>
        </p:txBody>
      </p:sp>
      <p:sp>
        <p:nvSpPr>
          <p:cNvPr id="9" name="CustomShape 2"/>
          <p:cNvSpPr/>
          <p:nvPr/>
        </p:nvSpPr>
        <p:spPr>
          <a:xfrm>
            <a:off x="5117608" y="366761"/>
            <a:ext cx="6990185" cy="2315840"/>
          </a:xfrm>
          <a:prstGeom prst="rect">
            <a:avLst/>
          </a:prstGeom>
          <a:solidFill>
            <a:srgbClr val="D9D9D9"/>
          </a:solidFill>
          <a:ln w="9360">
            <a:solidFill>
              <a:srgbClr val="FFFFFF"/>
            </a:solidFill>
          </a:ln>
        </p:spPr>
        <p:style>
          <a:lnRef idx="2">
            <a:schemeClr val="accent1">
              <a:shade val="50000"/>
            </a:schemeClr>
          </a:lnRef>
          <a:fillRef idx="1">
            <a:schemeClr val="accent1"/>
          </a:fillRef>
          <a:effectRef idx="0">
            <a:schemeClr val="accent1"/>
          </a:effectRef>
          <a:fontRef idx="minor"/>
        </p:style>
        <p:txBody>
          <a:bodyPr/>
          <a:lstStyle/>
          <a:p>
            <a:r>
              <a:rPr lang="en-US" sz="1200" b="1" dirty="0"/>
              <a:t>Project Objective:</a:t>
            </a:r>
            <a:r>
              <a:rPr lang="en-GB" sz="1200" dirty="0"/>
              <a:t>The main objective of this project is</a:t>
            </a:r>
            <a:r>
              <a:rPr lang="en-US" sz="1200" dirty="0">
                <a:solidFill>
                  <a:srgbClr val="444444"/>
                </a:solidFill>
                <a:cs typeface="Arial" panose="020B0604020202020204" pitchFamily="34" charset="0"/>
              </a:rPr>
              <a:t> to develop sign language recognition using Long short –term memory(LSTM) model to reduce communication barriers. It is based on splitting of continuous signs into sub-units and modeling them with neural networks.</a:t>
            </a:r>
            <a:r>
              <a:rPr lang="en-US" sz="1200" dirty="0">
                <a:effectLst/>
                <a:ea typeface="Times New Roman" panose="02020603050405020304" pitchFamily="18" charset="0"/>
              </a:rPr>
              <a:t>The method of separating objects or signs from the context of a captured image is known</a:t>
            </a:r>
            <a:r>
              <a:rPr lang="en-US" sz="1200" spc="5" dirty="0">
                <a:effectLst/>
                <a:ea typeface="Times New Roman" panose="02020603050405020304" pitchFamily="18" charset="0"/>
              </a:rPr>
              <a:t> </a:t>
            </a:r>
            <a:r>
              <a:rPr lang="en-US" sz="1200" dirty="0">
                <a:effectLst/>
                <a:ea typeface="Times New Roman" panose="02020603050405020304" pitchFamily="18" charset="0"/>
              </a:rPr>
              <a:t>as segmentation. Context subtracting, skin-color detection, and edge detection are all used</a:t>
            </a:r>
            <a:r>
              <a:rPr lang="en-US" sz="1200" spc="-285" dirty="0">
                <a:effectLst/>
                <a:ea typeface="Times New Roman" panose="02020603050405020304" pitchFamily="18" charset="0"/>
              </a:rPr>
              <a:t>    </a:t>
            </a:r>
            <a:r>
              <a:rPr lang="en-US" sz="1200" dirty="0">
                <a:effectLst/>
                <a:ea typeface="Times New Roman" panose="02020603050405020304" pitchFamily="18" charset="0"/>
              </a:rPr>
              <a:t>in the segmentation process. The motion and location of the hand must be detected and</a:t>
            </a:r>
            <a:r>
              <a:rPr lang="en-US" sz="1200" spc="5" dirty="0">
                <a:effectLst/>
                <a:ea typeface="Times New Roman" panose="02020603050405020304" pitchFamily="18" charset="0"/>
              </a:rPr>
              <a:t> </a:t>
            </a:r>
            <a:r>
              <a:rPr lang="en-US" sz="1200" dirty="0">
                <a:effectLst/>
                <a:ea typeface="Times New Roman" panose="02020603050405020304" pitchFamily="18" charset="0"/>
              </a:rPr>
              <a:t>segmented</a:t>
            </a:r>
            <a:r>
              <a:rPr lang="en-US" sz="1200" spc="-5" dirty="0">
                <a:effectLst/>
                <a:ea typeface="Times New Roman" panose="02020603050405020304" pitchFamily="18" charset="0"/>
              </a:rPr>
              <a:t> </a:t>
            </a:r>
            <a:r>
              <a:rPr lang="en-US" sz="1200" dirty="0">
                <a:effectLst/>
                <a:ea typeface="Times New Roman" panose="02020603050405020304" pitchFamily="18" charset="0"/>
              </a:rPr>
              <a:t>to recognise</a:t>
            </a:r>
            <a:r>
              <a:rPr lang="en-US" sz="1200" spc="-5" dirty="0">
                <a:effectLst/>
                <a:ea typeface="Times New Roman" panose="02020603050405020304" pitchFamily="18" charset="0"/>
              </a:rPr>
              <a:t> </a:t>
            </a:r>
            <a:r>
              <a:rPr lang="en-US" sz="1200" dirty="0">
                <a:effectLst/>
                <a:ea typeface="Times New Roman" panose="02020603050405020304" pitchFamily="18" charset="0"/>
              </a:rPr>
              <a:t>gestures.Predefined features such as form, contour, geometrical feature,</a:t>
            </a:r>
            <a:r>
              <a:rPr lang="en-US" sz="1200" spc="-60" dirty="0">
                <a:effectLst/>
                <a:ea typeface="Times New Roman" panose="02020603050405020304" pitchFamily="18" charset="0"/>
              </a:rPr>
              <a:t> </a:t>
            </a:r>
            <a:r>
              <a:rPr lang="en-US" sz="1200" dirty="0">
                <a:effectLst/>
                <a:ea typeface="Times New Roman" panose="02020603050405020304" pitchFamily="18" charset="0"/>
              </a:rPr>
              <a:t>colour</a:t>
            </a:r>
            <a:r>
              <a:rPr lang="en-US" sz="1200" spc="-45" dirty="0">
                <a:effectLst/>
                <a:ea typeface="Times New Roman" panose="02020603050405020304" pitchFamily="18" charset="0"/>
              </a:rPr>
              <a:t> </a:t>
            </a:r>
            <a:r>
              <a:rPr lang="en-US" sz="1200" dirty="0">
                <a:effectLst/>
                <a:ea typeface="Times New Roman" panose="02020603050405020304" pitchFamily="18" charset="0"/>
              </a:rPr>
              <a:t>feature,</a:t>
            </a:r>
            <a:r>
              <a:rPr lang="en-US" sz="1200" spc="-60" dirty="0">
                <a:effectLst/>
                <a:ea typeface="Times New Roman" panose="02020603050405020304" pitchFamily="18" charset="0"/>
              </a:rPr>
              <a:t> </a:t>
            </a:r>
            <a:r>
              <a:rPr lang="en-US" sz="1200" dirty="0">
                <a:effectLst/>
                <a:ea typeface="Times New Roman" panose="02020603050405020304" pitchFamily="18" charset="0"/>
              </a:rPr>
              <a:t>histogram,</a:t>
            </a:r>
            <a:r>
              <a:rPr lang="en-US" sz="1200" spc="-55" dirty="0">
                <a:effectLst/>
                <a:ea typeface="Times New Roman" panose="02020603050405020304" pitchFamily="18" charset="0"/>
              </a:rPr>
              <a:t> </a:t>
            </a:r>
            <a:r>
              <a:rPr lang="en-US" sz="1200" dirty="0">
                <a:effectLst/>
                <a:ea typeface="Times New Roman" panose="02020603050405020304" pitchFamily="18" charset="0"/>
              </a:rPr>
              <a:t>and</a:t>
            </a:r>
            <a:r>
              <a:rPr lang="en-US" sz="1200" spc="-60" dirty="0">
                <a:effectLst/>
                <a:ea typeface="Times New Roman" panose="02020603050405020304" pitchFamily="18" charset="0"/>
              </a:rPr>
              <a:t> </a:t>
            </a:r>
            <a:r>
              <a:rPr lang="en-US" sz="1200" dirty="0">
                <a:effectLst/>
                <a:ea typeface="Times New Roman" panose="02020603050405020304" pitchFamily="18" charset="0"/>
              </a:rPr>
              <a:t>others</a:t>
            </a:r>
            <a:r>
              <a:rPr lang="en-US" sz="1200" spc="-40" dirty="0">
                <a:effectLst/>
                <a:ea typeface="Times New Roman" panose="02020603050405020304" pitchFamily="18" charset="0"/>
              </a:rPr>
              <a:t> </a:t>
            </a:r>
            <a:r>
              <a:rPr lang="en-US" sz="1200" dirty="0">
                <a:effectLst/>
                <a:ea typeface="Times New Roman" panose="02020603050405020304" pitchFamily="18" charset="0"/>
              </a:rPr>
              <a:t>are</a:t>
            </a:r>
            <a:r>
              <a:rPr lang="en-US" sz="1200" spc="-55" dirty="0">
                <a:effectLst/>
                <a:ea typeface="Times New Roman" panose="02020603050405020304" pitchFamily="18" charset="0"/>
              </a:rPr>
              <a:t> </a:t>
            </a:r>
            <a:r>
              <a:rPr lang="en-US" sz="1200" dirty="0">
                <a:effectLst/>
                <a:ea typeface="Times New Roman" panose="02020603050405020304" pitchFamily="18" charset="0"/>
              </a:rPr>
              <a:t>extracted</a:t>
            </a:r>
            <a:r>
              <a:rPr lang="en-US" sz="1200" spc="-60" dirty="0">
                <a:effectLst/>
                <a:ea typeface="Times New Roman" panose="02020603050405020304" pitchFamily="18" charset="0"/>
              </a:rPr>
              <a:t> </a:t>
            </a:r>
            <a:r>
              <a:rPr lang="en-US" sz="1200" dirty="0">
                <a:effectLst/>
                <a:ea typeface="Times New Roman" panose="02020603050405020304" pitchFamily="18" charset="0"/>
              </a:rPr>
              <a:t>from</a:t>
            </a:r>
            <a:r>
              <a:rPr lang="en-US" sz="1200" spc="-60" dirty="0">
                <a:effectLst/>
                <a:ea typeface="Times New Roman" panose="02020603050405020304" pitchFamily="18" charset="0"/>
              </a:rPr>
              <a:t> </a:t>
            </a:r>
            <a:r>
              <a:rPr lang="en-US" sz="1200" dirty="0">
                <a:effectLst/>
                <a:ea typeface="Times New Roman" panose="02020603050405020304" pitchFamily="18" charset="0"/>
              </a:rPr>
              <a:t>the</a:t>
            </a:r>
            <a:r>
              <a:rPr lang="en-US" sz="1200" spc="-60" dirty="0">
                <a:effectLst/>
                <a:ea typeface="Times New Roman" panose="02020603050405020304" pitchFamily="18" charset="0"/>
              </a:rPr>
              <a:t> </a:t>
            </a:r>
            <a:r>
              <a:rPr lang="en-US" sz="1200" dirty="0">
                <a:effectLst/>
                <a:ea typeface="Times New Roman" panose="02020603050405020304" pitchFamily="18" charset="0"/>
              </a:rPr>
              <a:t>pre-processed</a:t>
            </a:r>
            <a:r>
              <a:rPr lang="en-US" sz="1200" spc="-60" dirty="0">
                <a:effectLst/>
                <a:ea typeface="Times New Roman" panose="02020603050405020304" pitchFamily="18" charset="0"/>
              </a:rPr>
              <a:t> </a:t>
            </a:r>
            <a:r>
              <a:rPr lang="en-US" sz="1200" dirty="0">
                <a:effectLst/>
                <a:ea typeface="Times New Roman" panose="02020603050405020304" pitchFamily="18" charset="0"/>
              </a:rPr>
              <a:t>images</a:t>
            </a:r>
            <a:r>
              <a:rPr lang="en-US" sz="1200" spc="-55" dirty="0">
                <a:effectLst/>
                <a:ea typeface="Times New Roman" panose="02020603050405020304" pitchFamily="18" charset="0"/>
              </a:rPr>
              <a:t> </a:t>
            </a:r>
            <a:r>
              <a:rPr lang="en-US" sz="1200" dirty="0">
                <a:effectLst/>
                <a:ea typeface="Times New Roman" panose="02020603050405020304" pitchFamily="18" charset="0"/>
              </a:rPr>
              <a:t>and</a:t>
            </a:r>
            <a:r>
              <a:rPr lang="en-US" sz="1200" spc="-290" dirty="0">
                <a:effectLst/>
                <a:ea typeface="Times New Roman" panose="02020603050405020304" pitchFamily="18" charset="0"/>
              </a:rPr>
              <a:t> </a:t>
            </a:r>
            <a:r>
              <a:rPr lang="en-US" sz="1200" dirty="0">
                <a:effectLst/>
                <a:ea typeface="Times New Roman" panose="02020603050405020304" pitchFamily="18" charset="0"/>
              </a:rPr>
              <a:t>used</a:t>
            </a:r>
            <a:r>
              <a:rPr lang="en-US" sz="1200" spc="5" dirty="0">
                <a:effectLst/>
                <a:ea typeface="Times New Roman" panose="02020603050405020304" pitchFamily="18" charset="0"/>
              </a:rPr>
              <a:t> </a:t>
            </a:r>
            <a:r>
              <a:rPr lang="en-US" sz="1200" dirty="0">
                <a:effectLst/>
                <a:ea typeface="Times New Roman" panose="02020603050405020304" pitchFamily="18" charset="0"/>
              </a:rPr>
              <a:t>later</a:t>
            </a:r>
            <a:r>
              <a:rPr lang="en-US" sz="1200" spc="5" dirty="0">
                <a:effectLst/>
                <a:ea typeface="Times New Roman" panose="02020603050405020304" pitchFamily="18" charset="0"/>
              </a:rPr>
              <a:t> </a:t>
            </a:r>
            <a:r>
              <a:rPr lang="en-US" sz="1200" dirty="0">
                <a:effectLst/>
                <a:ea typeface="Times New Roman" panose="02020603050405020304" pitchFamily="18" charset="0"/>
              </a:rPr>
              <a:t>for</a:t>
            </a:r>
            <a:r>
              <a:rPr lang="en-US" sz="1200" spc="5" dirty="0">
                <a:effectLst/>
                <a:ea typeface="Times New Roman" panose="02020603050405020304" pitchFamily="18" charset="0"/>
              </a:rPr>
              <a:t> </a:t>
            </a:r>
            <a:r>
              <a:rPr lang="en-US" sz="1200" dirty="0">
                <a:effectLst/>
                <a:ea typeface="Times New Roman" panose="02020603050405020304" pitchFamily="18" charset="0"/>
              </a:rPr>
              <a:t>sign</a:t>
            </a:r>
            <a:r>
              <a:rPr lang="en-US" sz="1200" spc="5" dirty="0">
                <a:effectLst/>
                <a:ea typeface="Times New Roman" panose="02020603050405020304" pitchFamily="18" charset="0"/>
              </a:rPr>
              <a:t> </a:t>
            </a:r>
            <a:r>
              <a:rPr lang="en-US" sz="1200" dirty="0">
                <a:effectLst/>
                <a:ea typeface="Times New Roman" panose="02020603050405020304" pitchFamily="18" charset="0"/>
              </a:rPr>
              <a:t>classification</a:t>
            </a:r>
            <a:r>
              <a:rPr lang="en-US" sz="1200" spc="5" dirty="0">
                <a:effectLst/>
                <a:ea typeface="Times New Roman" panose="02020603050405020304" pitchFamily="18" charset="0"/>
              </a:rPr>
              <a:t> </a:t>
            </a:r>
            <a:r>
              <a:rPr lang="en-US" sz="1200" dirty="0">
                <a:effectLst/>
                <a:ea typeface="Times New Roman" panose="02020603050405020304" pitchFamily="18" charset="0"/>
              </a:rPr>
              <a:t>or</a:t>
            </a:r>
            <a:r>
              <a:rPr lang="en-US" sz="1200" spc="5" dirty="0">
                <a:effectLst/>
                <a:ea typeface="Times New Roman" panose="02020603050405020304" pitchFamily="18" charset="0"/>
              </a:rPr>
              <a:t> </a:t>
            </a:r>
            <a:r>
              <a:rPr lang="en-US" sz="1200" dirty="0">
                <a:effectLst/>
                <a:ea typeface="Times New Roman" panose="02020603050405020304" pitchFamily="18" charset="0"/>
              </a:rPr>
              <a:t>recognition.</a:t>
            </a:r>
            <a:r>
              <a:rPr lang="en-US" sz="1200" spc="5" dirty="0">
                <a:effectLst/>
                <a:ea typeface="Times New Roman" panose="02020603050405020304" pitchFamily="18" charset="0"/>
              </a:rPr>
              <a:t> </a:t>
            </a:r>
            <a:r>
              <a:rPr lang="en-US" sz="1200" dirty="0">
                <a:effectLst/>
                <a:ea typeface="Times New Roman" panose="02020603050405020304" pitchFamily="18" charset="0"/>
              </a:rPr>
              <a:t>Feature</a:t>
            </a:r>
            <a:r>
              <a:rPr lang="en-US" sz="1200" spc="5" dirty="0">
                <a:effectLst/>
                <a:ea typeface="Times New Roman" panose="02020603050405020304" pitchFamily="18" charset="0"/>
              </a:rPr>
              <a:t> </a:t>
            </a:r>
            <a:r>
              <a:rPr lang="en-US" sz="1200" dirty="0">
                <a:effectLst/>
                <a:ea typeface="Times New Roman" panose="02020603050405020304" pitchFamily="18" charset="0"/>
              </a:rPr>
              <a:t>extraction</a:t>
            </a:r>
            <a:r>
              <a:rPr lang="en-US" sz="1200" spc="5" dirty="0">
                <a:effectLst/>
                <a:ea typeface="Times New Roman" panose="02020603050405020304" pitchFamily="18" charset="0"/>
              </a:rPr>
              <a:t> </a:t>
            </a:r>
            <a:r>
              <a:rPr lang="en-US" sz="1200" dirty="0">
                <a:effectLst/>
                <a:ea typeface="Times New Roman" panose="02020603050405020304" pitchFamily="18" charset="0"/>
              </a:rPr>
              <a:t>is</a:t>
            </a:r>
            <a:r>
              <a:rPr lang="en-US" sz="1200" spc="5" dirty="0">
                <a:effectLst/>
                <a:ea typeface="Times New Roman" panose="02020603050405020304" pitchFamily="18" charset="0"/>
              </a:rPr>
              <a:t> </a:t>
            </a:r>
            <a:r>
              <a:rPr lang="en-US" sz="1200" dirty="0">
                <a:effectLst/>
                <a:ea typeface="Times New Roman" panose="02020603050405020304" pitchFamily="18" charset="0"/>
              </a:rPr>
              <a:t>a</a:t>
            </a:r>
            <a:r>
              <a:rPr lang="en-US" sz="1200" spc="5" dirty="0">
                <a:effectLst/>
                <a:ea typeface="Times New Roman" panose="02020603050405020304" pitchFamily="18" charset="0"/>
              </a:rPr>
              <a:t> </a:t>
            </a:r>
            <a:r>
              <a:rPr lang="en-US" sz="1200" dirty="0">
                <a:effectLst/>
                <a:ea typeface="Times New Roman" panose="02020603050405020304" pitchFamily="18" charset="0"/>
              </a:rPr>
              <a:t>step</a:t>
            </a:r>
            <a:r>
              <a:rPr lang="en-US" sz="1200" spc="5" dirty="0">
                <a:effectLst/>
                <a:ea typeface="Times New Roman" panose="02020603050405020304" pitchFamily="18" charset="0"/>
              </a:rPr>
              <a:t> </a:t>
            </a:r>
            <a:r>
              <a:rPr lang="en-US" sz="1200" dirty="0">
                <a:effectLst/>
                <a:ea typeface="Times New Roman" panose="02020603050405020304" pitchFamily="18" charset="0"/>
              </a:rPr>
              <a:t>in</a:t>
            </a:r>
            <a:r>
              <a:rPr lang="en-US" sz="1200" spc="5" dirty="0">
                <a:effectLst/>
                <a:ea typeface="Times New Roman" panose="02020603050405020304" pitchFamily="18" charset="0"/>
              </a:rPr>
              <a:t> </a:t>
            </a:r>
            <a:r>
              <a:rPr lang="en-US" sz="1200" dirty="0">
                <a:effectLst/>
                <a:ea typeface="Times New Roman" panose="02020603050405020304" pitchFamily="18" charset="0"/>
              </a:rPr>
              <a:t>the</a:t>
            </a:r>
            <a:r>
              <a:rPr lang="en-US" sz="1200" spc="5" dirty="0">
                <a:effectLst/>
                <a:ea typeface="Times New Roman" panose="02020603050405020304" pitchFamily="18" charset="0"/>
              </a:rPr>
              <a:t> </a:t>
            </a:r>
            <a:r>
              <a:rPr lang="en-US" sz="1200" dirty="0">
                <a:effectLst/>
                <a:ea typeface="Times New Roman" panose="02020603050405020304" pitchFamily="18" charset="0"/>
              </a:rPr>
              <a:t>dimensionality reduction process that divides and organises a large collection of raw data.</a:t>
            </a:r>
            <a:r>
              <a:rPr lang="en-US" sz="1200" spc="-285" dirty="0">
                <a:effectLst/>
                <a:ea typeface="Times New Roman" panose="02020603050405020304" pitchFamily="18" charset="0"/>
              </a:rPr>
              <a:t> </a:t>
            </a:r>
            <a:r>
              <a:rPr lang="en-US" sz="1200" dirty="0">
                <a:effectLst/>
                <a:ea typeface="Times New Roman" panose="02020603050405020304" pitchFamily="18" charset="0"/>
              </a:rPr>
              <a:t>Reduced</a:t>
            </a:r>
            <a:r>
              <a:rPr lang="en-US" sz="1200" spc="-35" dirty="0">
                <a:effectLst/>
                <a:ea typeface="Times New Roman" panose="02020603050405020304" pitchFamily="18" charset="0"/>
              </a:rPr>
              <a:t> </a:t>
            </a:r>
            <a:r>
              <a:rPr lang="en-US" sz="1200" dirty="0">
                <a:effectLst/>
                <a:ea typeface="Times New Roman" panose="02020603050405020304" pitchFamily="18" charset="0"/>
              </a:rPr>
              <a:t>to</a:t>
            </a:r>
            <a:r>
              <a:rPr lang="en-US" sz="1200" spc="-35" dirty="0">
                <a:effectLst/>
                <a:ea typeface="Times New Roman" panose="02020603050405020304" pitchFamily="18" charset="0"/>
              </a:rPr>
              <a:t> </a:t>
            </a:r>
            <a:r>
              <a:rPr lang="en-US" sz="1200" dirty="0">
                <a:effectLst/>
                <a:ea typeface="Times New Roman" panose="02020603050405020304" pitchFamily="18" charset="0"/>
              </a:rPr>
              <a:t>smaller,</a:t>
            </a:r>
            <a:r>
              <a:rPr lang="en-US" sz="1200" spc="-35" dirty="0">
                <a:effectLst/>
                <a:ea typeface="Times New Roman" panose="02020603050405020304" pitchFamily="18" charset="0"/>
              </a:rPr>
              <a:t> </a:t>
            </a:r>
            <a:r>
              <a:rPr lang="en-US" sz="1200" dirty="0">
                <a:effectLst/>
                <a:ea typeface="Times New Roman" panose="02020603050405020304" pitchFamily="18" charset="0"/>
              </a:rPr>
              <a:t>easier-to-manage</a:t>
            </a:r>
            <a:r>
              <a:rPr lang="en-US" sz="1200" spc="-35" dirty="0">
                <a:effectLst/>
                <a:ea typeface="Times New Roman" panose="02020603050405020304" pitchFamily="18" charset="0"/>
              </a:rPr>
              <a:t> </a:t>
            </a:r>
            <a:r>
              <a:rPr lang="en-US" sz="1200" dirty="0">
                <a:effectLst/>
                <a:ea typeface="Times New Roman" panose="02020603050405020304" pitchFamily="18" charset="0"/>
              </a:rPr>
              <a:t>classes</a:t>
            </a:r>
            <a:r>
              <a:rPr lang="en-US" sz="1200" spc="-35" dirty="0">
                <a:effectLst/>
                <a:ea typeface="Times New Roman" panose="02020603050405020304" pitchFamily="18" charset="0"/>
              </a:rPr>
              <a:t> </a:t>
            </a:r>
            <a:r>
              <a:rPr lang="en-US" sz="1200" dirty="0">
                <a:effectLst/>
                <a:ea typeface="Times New Roman" panose="02020603050405020304" pitchFamily="18" charset="0"/>
              </a:rPr>
              <a:t>as</a:t>
            </a:r>
            <a:r>
              <a:rPr lang="en-US" sz="1200" spc="-35" dirty="0">
                <a:effectLst/>
                <a:ea typeface="Times New Roman" panose="02020603050405020304" pitchFamily="18" charset="0"/>
              </a:rPr>
              <a:t> </a:t>
            </a:r>
            <a:r>
              <a:rPr lang="en-US" sz="1200" dirty="0">
                <a:effectLst/>
                <a:ea typeface="Times New Roman" panose="02020603050405020304" pitchFamily="18" charset="0"/>
              </a:rPr>
              <a:t>a</a:t>
            </a:r>
            <a:r>
              <a:rPr lang="en-US" sz="1200" spc="-40" dirty="0">
                <a:effectLst/>
                <a:ea typeface="Times New Roman" panose="02020603050405020304" pitchFamily="18" charset="0"/>
              </a:rPr>
              <a:t> </a:t>
            </a:r>
            <a:r>
              <a:rPr lang="en-US" sz="1200" dirty="0">
                <a:effectLst/>
                <a:ea typeface="Times New Roman" panose="02020603050405020304" pitchFamily="18" charset="0"/>
              </a:rPr>
              <a:t>result,</a:t>
            </a:r>
            <a:r>
              <a:rPr lang="en-US" sz="1200" spc="-30" dirty="0">
                <a:effectLst/>
                <a:ea typeface="Times New Roman" panose="02020603050405020304" pitchFamily="18" charset="0"/>
              </a:rPr>
              <a:t> </a:t>
            </a:r>
            <a:r>
              <a:rPr lang="en-US" sz="1200" dirty="0">
                <a:effectLst/>
                <a:ea typeface="Times New Roman" panose="02020603050405020304" pitchFamily="18" charset="0"/>
              </a:rPr>
              <a:t>processing</a:t>
            </a:r>
            <a:r>
              <a:rPr lang="en-US" sz="1200" spc="-35" dirty="0">
                <a:effectLst/>
                <a:ea typeface="Times New Roman" panose="02020603050405020304" pitchFamily="18" charset="0"/>
              </a:rPr>
              <a:t> </a:t>
            </a:r>
            <a:r>
              <a:rPr lang="en-US" sz="1200" dirty="0">
                <a:effectLst/>
                <a:ea typeface="Times New Roman" panose="02020603050405020304" pitchFamily="18" charset="0"/>
              </a:rPr>
              <a:t>would</a:t>
            </a:r>
            <a:r>
              <a:rPr lang="en-US" sz="1200" spc="-35" dirty="0">
                <a:effectLst/>
                <a:ea typeface="Times New Roman" panose="02020603050405020304" pitchFamily="18" charset="0"/>
              </a:rPr>
              <a:t> </a:t>
            </a:r>
            <a:r>
              <a:rPr lang="en-US" sz="1200" dirty="0">
                <a:effectLst/>
                <a:ea typeface="Times New Roman" panose="02020603050405020304" pitchFamily="18" charset="0"/>
              </a:rPr>
              <a:t>be</a:t>
            </a:r>
            <a:r>
              <a:rPr lang="en-US" sz="1200" spc="-40" dirty="0">
                <a:effectLst/>
                <a:ea typeface="Times New Roman" panose="02020603050405020304" pitchFamily="18" charset="0"/>
              </a:rPr>
              <a:t> </a:t>
            </a:r>
            <a:r>
              <a:rPr lang="en-US" sz="1200" dirty="0">
                <a:effectLst/>
                <a:ea typeface="Times New Roman" panose="02020603050405020304" pitchFamily="18" charset="0"/>
              </a:rPr>
              <a:t>simpler.</a:t>
            </a:r>
            <a:r>
              <a:rPr lang="en-US" sz="1200" spc="-30" dirty="0">
                <a:effectLst/>
                <a:ea typeface="Times New Roman" panose="02020603050405020304" pitchFamily="18" charset="0"/>
              </a:rPr>
              <a:t> </a:t>
            </a:r>
            <a:r>
              <a:rPr lang="en-US" sz="1200" dirty="0">
                <a:effectLst/>
                <a:ea typeface="Times New Roman" panose="02020603050405020304" pitchFamily="18" charset="0"/>
              </a:rPr>
              <a:t>The</a:t>
            </a:r>
            <a:r>
              <a:rPr lang="en-US" sz="1200" spc="-290" dirty="0">
                <a:effectLst/>
                <a:ea typeface="Times New Roman" panose="02020603050405020304" pitchFamily="18" charset="0"/>
              </a:rPr>
              <a:t> </a:t>
            </a:r>
            <a:r>
              <a:rPr lang="en-US" sz="1200" dirty="0">
                <a:effectLst/>
                <a:ea typeface="Times New Roman" panose="02020603050405020304" pitchFamily="18" charset="0"/>
              </a:rPr>
              <a:t>fact that these massive data sets have many variables is the most important feature. </a:t>
            </a:r>
            <a:endParaRPr lang="en-IN" sz="1200" dirty="0">
              <a:effectLst/>
              <a:ea typeface="Times New Roman" panose="02020603050405020304" pitchFamily="18" charset="0"/>
            </a:endParaRPr>
          </a:p>
          <a:p>
            <a:endParaRPr lang="en-US" sz="1200" dirty="0">
              <a:solidFill>
                <a:srgbClr val="444444"/>
              </a:solidFill>
              <a:latin typeface="Arial" panose="020B0604020202020204" pitchFamily="34" charset="0"/>
              <a:cs typeface="Arial" panose="020B0604020202020204" pitchFamily="34" charset="0"/>
            </a:endParaRPr>
          </a:p>
          <a:p>
            <a:endParaRPr lang="en-US" sz="1200" dirty="0"/>
          </a:p>
        </p:txBody>
      </p:sp>
      <p:sp>
        <p:nvSpPr>
          <p:cNvPr id="10" name="TextBox 9"/>
          <p:cNvSpPr txBox="1"/>
          <p:nvPr/>
        </p:nvSpPr>
        <p:spPr>
          <a:xfrm>
            <a:off x="11015933" y="6581001"/>
            <a:ext cx="731290" cy="276999"/>
          </a:xfrm>
          <a:prstGeom prst="rect">
            <a:avLst/>
          </a:prstGeom>
          <a:noFill/>
        </p:spPr>
        <p:txBody>
          <a:bodyPr wrap="none" rtlCol="0">
            <a:spAutoFit/>
          </a:bodyPr>
          <a:lstStyle/>
          <a:p>
            <a:r>
              <a:rPr lang="en-US" sz="1200" dirty="0"/>
              <a:t>Marks:3</a:t>
            </a:r>
          </a:p>
        </p:txBody>
      </p:sp>
      <p:pic>
        <p:nvPicPr>
          <p:cNvPr id="2" name="image4.jpeg" descr="Diagram  Description automatically generated">
            <a:extLst>
              <a:ext uri="{FF2B5EF4-FFF2-40B4-BE49-F238E27FC236}">
                <a16:creationId xmlns:a16="http://schemas.microsoft.com/office/drawing/2014/main" id="{F68278B1-272D-5FA3-8A18-3D7AE2D6CC88}"/>
              </a:ext>
            </a:extLst>
          </p:cNvPr>
          <p:cNvPicPr>
            <a:picLocks noChangeAspect="1"/>
          </p:cNvPicPr>
          <p:nvPr/>
        </p:nvPicPr>
        <p:blipFill>
          <a:blip r:embed="rId2" cstate="print"/>
          <a:stretch>
            <a:fillRect/>
          </a:stretch>
        </p:blipFill>
        <p:spPr>
          <a:xfrm>
            <a:off x="3116244" y="2813728"/>
            <a:ext cx="5128115" cy="3987627"/>
          </a:xfrm>
          <a:prstGeom prst="rect">
            <a:avLst/>
          </a:prstGeom>
        </p:spPr>
      </p:pic>
    </p:spTree>
    <p:extLst>
      <p:ext uri="{BB962C8B-B14F-4D97-AF65-F5344CB8AC3E}">
        <p14:creationId xmlns:p14="http://schemas.microsoft.com/office/powerpoint/2010/main" val="32092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p:cNvSpPr/>
          <p:nvPr/>
        </p:nvSpPr>
        <p:spPr>
          <a:xfrm>
            <a:off x="415087" y="157667"/>
            <a:ext cx="11601510" cy="3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2200" b="0" strike="noStrike" spc="-1" dirty="0">
              <a:latin typeface="Arial"/>
            </a:endParaRPr>
          </a:p>
        </p:txBody>
      </p:sp>
      <p:sp>
        <p:nvSpPr>
          <p:cNvPr id="9" name="CustomShape 2"/>
          <p:cNvSpPr/>
          <p:nvPr/>
        </p:nvSpPr>
        <p:spPr>
          <a:xfrm>
            <a:off x="169652" y="749454"/>
            <a:ext cx="11852695" cy="5970046"/>
          </a:xfrm>
          <a:prstGeom prst="rect">
            <a:avLst/>
          </a:prstGeom>
          <a:solidFill>
            <a:srgbClr val="D9D9D9"/>
          </a:solidFill>
          <a:ln w="9360">
            <a:solidFill>
              <a:srgbClr val="FFFFFF"/>
            </a:solidFill>
          </a:ln>
        </p:spPr>
        <p:style>
          <a:lnRef idx="2">
            <a:schemeClr val="accent1">
              <a:shade val="50000"/>
            </a:schemeClr>
          </a:lnRef>
          <a:fillRef idx="1">
            <a:schemeClr val="accent1"/>
          </a:fillRef>
          <a:effectRef idx="0">
            <a:schemeClr val="accent1"/>
          </a:effectRef>
          <a:fontRef idx="minor"/>
        </p:style>
        <p:txBody>
          <a:bodyPr/>
          <a:lstStyle/>
          <a:p>
            <a:r>
              <a:rPr lang="en-US" sz="1200" dirty="0"/>
              <a:t>  				</a:t>
            </a:r>
            <a:r>
              <a:rPr lang="en-US" sz="1200" b="1" dirty="0"/>
              <a:t>Literature Survey: Domain Description </a:t>
            </a:r>
          </a:p>
          <a:p>
            <a:endParaRPr lang="en-US" sz="1200" b="1" dirty="0"/>
          </a:p>
          <a:p>
            <a:pPr algn="just"/>
            <a:r>
              <a:rPr lang="en-US" sz="1200" b="1" dirty="0"/>
              <a:t>LSTM using RNN</a:t>
            </a:r>
          </a:p>
          <a:p>
            <a:pPr algn="just">
              <a:lnSpc>
                <a:spcPct val="150000"/>
              </a:lnSpc>
            </a:pPr>
            <a:r>
              <a:rPr lang="en-US" sz="1200" dirty="0">
                <a:latin typeface="Arial" panose="020B0604020202020204" pitchFamily="34" charset="0"/>
                <a:cs typeface="Arial" panose="020B0604020202020204" pitchFamily="34" charset="0"/>
              </a:rPr>
              <a:t>Long Short Term Memory is a kind of recurrent neural network. </a:t>
            </a:r>
          </a:p>
          <a:p>
            <a:pPr algn="just">
              <a:lnSpc>
                <a:spcPct val="150000"/>
              </a:lnSpc>
            </a:pPr>
            <a:r>
              <a:rPr lang="en-US" sz="1200" dirty="0">
                <a:latin typeface="Arial" panose="020B0604020202020204" pitchFamily="34" charset="0"/>
                <a:cs typeface="Arial" panose="020B0604020202020204" pitchFamily="34" charset="0"/>
              </a:rPr>
              <a:t>In RNN output from the last step is fed as input in the current step. </a:t>
            </a:r>
          </a:p>
          <a:p>
            <a:pPr algn="just">
              <a:lnSpc>
                <a:spcPct val="150000"/>
              </a:lnSpc>
            </a:pPr>
            <a:r>
              <a:rPr lang="en-US" sz="1200" dirty="0">
                <a:latin typeface="Arial" panose="020B0604020202020204" pitchFamily="34" charset="0"/>
                <a:cs typeface="Arial" panose="020B0604020202020204" pitchFamily="34" charset="0"/>
              </a:rPr>
              <a:t>It is a variety of recurrent neural networks (RNNs) that are capable of learning long-term dependencies, especially in sequence prediction problems. </a:t>
            </a:r>
          </a:p>
          <a:p>
            <a:pPr algn="just">
              <a:lnSpc>
                <a:spcPct val="150000"/>
              </a:lnSpc>
            </a:pPr>
            <a:r>
              <a:rPr lang="en-US" sz="1200" dirty="0">
                <a:latin typeface="Arial" panose="020B0604020202020204" pitchFamily="34" charset="0"/>
                <a:cs typeface="Arial" panose="020B0604020202020204" pitchFamily="34" charset="0"/>
              </a:rPr>
              <a:t>LSTM has feedback connections, i.e., it is capable of processing the entire sequence of data, apart from single data points such as images.</a:t>
            </a:r>
          </a:p>
          <a:p>
            <a:pPr algn="just">
              <a:lnSpc>
                <a:spcPct val="150000"/>
              </a:lnSpc>
            </a:pPr>
            <a:r>
              <a:rPr lang="en-US" sz="1200" dirty="0">
                <a:effectLst/>
                <a:latin typeface="Times New Roman" panose="02020603050405020304" pitchFamily="18" charset="0"/>
                <a:ea typeface="Times New Roman" panose="02020603050405020304" pitchFamily="18" charset="0"/>
              </a:rPr>
              <a:t>LSTM (Long Short-Term Memory) is a type of Recurrent Neural Network (RNN) architecture that is designed to overcome the vanishing gradient problem in traditional RNNs. </a:t>
            </a:r>
            <a:endParaRPr lang="en-IN" sz="1200" dirty="0">
              <a:effectLst/>
              <a:latin typeface="Times New Roman" panose="02020603050405020304" pitchFamily="18" charset="0"/>
              <a:ea typeface="Times New Roman" panose="02020603050405020304" pitchFamily="18" charset="0"/>
            </a:endParaRPr>
          </a:p>
          <a:p>
            <a:pPr algn="just">
              <a:lnSpc>
                <a:spcPct val="150000"/>
              </a:lnSpc>
            </a:pPr>
            <a:r>
              <a:rPr lang="en-US" sz="1200" dirty="0">
                <a:effectLst/>
                <a:ea typeface="Times New Roman" panose="02020603050405020304" pitchFamily="18" charset="0"/>
              </a:rPr>
              <a:t>Traditional RNNs suffer from the vanishing gradient problem, where the gradients used to update the weights in the network become very small as they propagate through many time steps. This can result in the network being unable to learn long-term dependencies. </a:t>
            </a:r>
          </a:p>
          <a:p>
            <a:pPr algn="just">
              <a:lnSpc>
                <a:spcPct val="150000"/>
              </a:lnSpc>
            </a:pPr>
            <a:endParaRPr lang="en-US" sz="1200" dirty="0">
              <a:ea typeface="Times New Roman" panose="02020603050405020304" pitchFamily="18" charset="0"/>
            </a:endParaRPr>
          </a:p>
          <a:p>
            <a:pPr algn="just">
              <a:lnSpc>
                <a:spcPct val="150000"/>
              </a:lnSpc>
            </a:pPr>
            <a:endParaRPr lang="en-IN" sz="1200" dirty="0">
              <a:effectLst/>
              <a:ea typeface="Times New Roman" panose="02020603050405020304" pitchFamily="18" charset="0"/>
            </a:endParaRPr>
          </a:p>
          <a:p>
            <a:pPr algn="just">
              <a:lnSpc>
                <a:spcPct val="150000"/>
              </a:lnSpc>
            </a:pPr>
            <a:endParaRPr lang="en-IN" sz="1200" dirty="0">
              <a:ea typeface="Times New Roman" panose="02020603050405020304" pitchFamily="18" charset="0"/>
            </a:endParaRPr>
          </a:p>
          <a:p>
            <a:pPr algn="just">
              <a:lnSpc>
                <a:spcPct val="150000"/>
              </a:lnSpc>
            </a:pPr>
            <a:endParaRPr lang="en-IN" sz="1200" dirty="0">
              <a:effectLst/>
              <a:ea typeface="Times New Roman" panose="02020603050405020304" pitchFamily="18" charset="0"/>
            </a:endParaRPr>
          </a:p>
          <a:p>
            <a:pPr algn="just">
              <a:lnSpc>
                <a:spcPct val="150000"/>
              </a:lnSpc>
            </a:pPr>
            <a:endParaRPr lang="en-IN" sz="1200" dirty="0">
              <a:ea typeface="Times New Roman" panose="02020603050405020304" pitchFamily="18" charset="0"/>
            </a:endParaRPr>
          </a:p>
          <a:p>
            <a:pPr algn="just">
              <a:lnSpc>
                <a:spcPct val="150000"/>
              </a:lnSpc>
            </a:pPr>
            <a:endParaRPr lang="en-IN" sz="1200" dirty="0">
              <a:effectLst/>
              <a:ea typeface="Times New Roman" panose="02020603050405020304" pitchFamily="18" charset="0"/>
            </a:endParaRPr>
          </a:p>
          <a:p>
            <a:pPr algn="just">
              <a:lnSpc>
                <a:spcPct val="150000"/>
              </a:lnSpc>
            </a:pPr>
            <a:endParaRPr lang="en-IN" sz="1200" dirty="0">
              <a:effectLst/>
              <a:ea typeface="Times New Roman" panose="02020603050405020304" pitchFamily="18" charset="0"/>
            </a:endParaRPr>
          </a:p>
          <a:p>
            <a:pPr algn="just">
              <a:lnSpc>
                <a:spcPct val="150000"/>
              </a:lnSpc>
            </a:pPr>
            <a:endParaRPr lang="en-IN" sz="1200" dirty="0">
              <a:ea typeface="Times New Roman" panose="02020603050405020304" pitchFamily="18" charset="0"/>
            </a:endParaRPr>
          </a:p>
          <a:p>
            <a:pPr algn="just">
              <a:lnSpc>
                <a:spcPct val="150000"/>
              </a:lnSpc>
            </a:pPr>
            <a:endParaRPr lang="en-IN" sz="1200" dirty="0">
              <a:effectLst/>
              <a:ea typeface="Times New Roman" panose="02020603050405020304" pitchFamily="18" charset="0"/>
            </a:endParaRPr>
          </a:p>
          <a:p>
            <a:pPr algn="just">
              <a:lnSpc>
                <a:spcPct val="150000"/>
              </a:lnSpc>
            </a:pPr>
            <a:r>
              <a:rPr lang="en-US" sz="1200" dirty="0">
                <a:effectLst/>
                <a:ea typeface="Times New Roman" panose="02020603050405020304" pitchFamily="18" charset="0"/>
              </a:rPr>
              <a:t>LSTM networks use a series of memory cells and gates to selectively remember or forget information over time. The three main components of an LSTM cell are the input gate, the forget gate, and the output gate. The input gate controls whether new input is added to the memory cell, the forget gate controls whether information is removed from the memory cell, and the output gate controls what information is output from the memory cell. </a:t>
            </a:r>
            <a:endParaRPr lang="en-IN" sz="1200" dirty="0">
              <a:effectLst/>
              <a:ea typeface="Times New Roman" panose="02020603050405020304" pitchFamily="18" charset="0"/>
            </a:endParaRPr>
          </a:p>
          <a:p>
            <a:pPr algn="just">
              <a:lnSpc>
                <a:spcPct val="150000"/>
              </a:lnSpc>
            </a:pPr>
            <a:endParaRPr lang="en-IN" sz="1200" dirty="0">
              <a:cs typeface="Arial" panose="020B0604020202020204" pitchFamily="34" charset="0"/>
            </a:endParaRPr>
          </a:p>
          <a:p>
            <a:endParaRPr lang="en-US" sz="1200" dirty="0"/>
          </a:p>
        </p:txBody>
      </p:sp>
      <p:sp>
        <p:nvSpPr>
          <p:cNvPr id="7" name="TextBox 6"/>
          <p:cNvSpPr txBox="1"/>
          <p:nvPr/>
        </p:nvSpPr>
        <p:spPr>
          <a:xfrm>
            <a:off x="11015933" y="6581001"/>
            <a:ext cx="731290" cy="276999"/>
          </a:xfrm>
          <a:prstGeom prst="rect">
            <a:avLst/>
          </a:prstGeom>
          <a:noFill/>
        </p:spPr>
        <p:txBody>
          <a:bodyPr wrap="none" rtlCol="0">
            <a:spAutoFit/>
          </a:bodyPr>
          <a:lstStyle/>
          <a:p>
            <a:r>
              <a:rPr lang="en-US" sz="1200" dirty="0"/>
              <a:t>Marks:1</a:t>
            </a:r>
          </a:p>
        </p:txBody>
      </p:sp>
      <p:pic>
        <p:nvPicPr>
          <p:cNvPr id="2" name="image13.jpeg">
            <a:extLst>
              <a:ext uri="{FF2B5EF4-FFF2-40B4-BE49-F238E27FC236}">
                <a16:creationId xmlns:a16="http://schemas.microsoft.com/office/drawing/2014/main" id="{163BF19B-C01C-A156-569B-D1A1940E7E3E}"/>
              </a:ext>
            </a:extLst>
          </p:cNvPr>
          <p:cNvPicPr>
            <a:picLocks noChangeAspect="1"/>
          </p:cNvPicPr>
          <p:nvPr/>
        </p:nvPicPr>
        <p:blipFill>
          <a:blip r:embed="rId2" cstate="print"/>
          <a:stretch>
            <a:fillRect/>
          </a:stretch>
        </p:blipFill>
        <p:spPr>
          <a:xfrm>
            <a:off x="3055678" y="3431302"/>
            <a:ext cx="4999990" cy="2238299"/>
          </a:xfrm>
          <a:prstGeom prst="rect">
            <a:avLst/>
          </a:prstGeom>
        </p:spPr>
      </p:pic>
    </p:spTree>
    <p:extLst>
      <p:ext uri="{BB962C8B-B14F-4D97-AF65-F5344CB8AC3E}">
        <p14:creationId xmlns:p14="http://schemas.microsoft.com/office/powerpoint/2010/main" val="320925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2CD893-9C98-CB3A-FE16-012F573A43C8}"/>
              </a:ext>
            </a:extLst>
          </p:cNvPr>
          <p:cNvSpPr>
            <a:spLocks noGrp="1"/>
          </p:cNvSpPr>
          <p:nvPr>
            <p:ph type="subTitle"/>
          </p:nvPr>
        </p:nvSpPr>
        <p:spPr>
          <a:xfrm>
            <a:off x="609480" y="259773"/>
            <a:ext cx="10972440" cy="4416136"/>
          </a:xfrm>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rPr>
              <a:t>To train our LSTM neural network, first we will be importing the following key dependencies: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cs typeface="Courier New" panose="02070309020205020404" pitchFamily="49" charset="0"/>
              </a:rPr>
              <a:t>Sequential</a:t>
            </a:r>
            <a:r>
              <a:rPr kumimoji="0" lang="en-US" altLang="en-US" sz="1400" b="0" i="0" u="none" strike="noStrike" cap="none" normalizeH="0" baseline="0" dirty="0">
                <a:ln>
                  <a:noFill/>
                </a:ln>
                <a:solidFill>
                  <a:srgbClr val="000000"/>
                </a:solidFill>
                <a:effectLst/>
              </a:rPr>
              <a:t> modeling : allows us to build a sequential neural network</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rgbClr val="000000"/>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cs typeface="Courier New" panose="02070309020205020404" pitchFamily="49" charset="0"/>
              </a:rPr>
              <a:t>LSTM</a:t>
            </a:r>
            <a:r>
              <a:rPr kumimoji="0" lang="en-US" altLang="en-US" sz="1400" b="0" i="0" u="none" strike="noStrike" cap="none" normalizeH="0" baseline="0" dirty="0">
                <a:ln>
                  <a:noFill/>
                </a:ln>
                <a:solidFill>
                  <a:srgbClr val="000000"/>
                </a:solidFill>
                <a:effectLst/>
              </a:rPr>
              <a:t> layer : provides temporal component for the Neural Network &amp; allows performing action detection</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000000"/>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cs typeface="Courier New" panose="02070309020205020404" pitchFamily="49" charset="0"/>
              </a:rPr>
              <a:t>Dense</a:t>
            </a:r>
            <a:r>
              <a:rPr kumimoji="0" lang="en-US" altLang="en-US" sz="1400" b="0" i="0" u="none" strike="noStrike" cap="none" normalizeH="0" baseline="0" dirty="0">
                <a:ln>
                  <a:noFill/>
                </a:ln>
                <a:solidFill>
                  <a:srgbClr val="000000"/>
                </a:solidFill>
                <a:effectLst/>
              </a:rPr>
              <a:t> layer : a normal fully connected layer</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000000"/>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cs typeface="Courier New" panose="02070309020205020404" pitchFamily="49" charset="0"/>
              </a:rPr>
              <a:t>TensorBoard</a:t>
            </a:r>
            <a:r>
              <a:rPr kumimoji="0" lang="en-US" altLang="en-US" sz="1400" b="0" i="0" u="none" strike="noStrike" cap="none" normalizeH="0" baseline="0" dirty="0">
                <a:ln>
                  <a:noFill/>
                </a:ln>
                <a:solidFill>
                  <a:srgbClr val="000000"/>
                </a:solidFill>
                <a:effectLst/>
              </a:rPr>
              <a:t> : allows to perform logging inside TensorBoard web app for tracing &amp; monitoring model during training</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1400" dirty="0">
              <a:solidFill>
                <a:srgbClr val="000000"/>
              </a:solidFill>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rgbClr val="000000"/>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rgbClr val="000000"/>
              </a:solidFill>
              <a:effectLst/>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rgbClr val="000000"/>
              </a:solidFill>
              <a:effectLst/>
            </a:endParaRPr>
          </a:p>
          <a:p>
            <a:pPr marL="0" indent="0">
              <a:buNone/>
            </a:pPr>
            <a:endParaRPr lang="en-IN" dirty="0"/>
          </a:p>
        </p:txBody>
      </p:sp>
      <p:pic>
        <p:nvPicPr>
          <p:cNvPr id="6" name="Picture 5">
            <a:extLst>
              <a:ext uri="{FF2B5EF4-FFF2-40B4-BE49-F238E27FC236}">
                <a16:creationId xmlns:a16="http://schemas.microsoft.com/office/drawing/2014/main" id="{E0E80AF7-7035-0531-3181-53CB7293CA86}"/>
              </a:ext>
            </a:extLst>
          </p:cNvPr>
          <p:cNvPicPr>
            <a:picLocks noChangeAspect="1"/>
          </p:cNvPicPr>
          <p:nvPr/>
        </p:nvPicPr>
        <p:blipFill>
          <a:blip r:embed="rId2"/>
          <a:stretch>
            <a:fillRect/>
          </a:stretch>
        </p:blipFill>
        <p:spPr>
          <a:xfrm>
            <a:off x="2683734" y="2880015"/>
            <a:ext cx="5494496" cy="3977985"/>
          </a:xfrm>
          <a:prstGeom prst="rect">
            <a:avLst/>
          </a:prstGeom>
        </p:spPr>
      </p:pic>
    </p:spTree>
    <p:extLst>
      <p:ext uri="{BB962C8B-B14F-4D97-AF65-F5344CB8AC3E}">
        <p14:creationId xmlns:p14="http://schemas.microsoft.com/office/powerpoint/2010/main" val="397005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p:cNvSpPr/>
          <p:nvPr/>
        </p:nvSpPr>
        <p:spPr>
          <a:xfrm>
            <a:off x="415087" y="157667"/>
            <a:ext cx="11601510" cy="3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2200" b="0" strike="noStrike" spc="-1" dirty="0">
              <a:latin typeface="Arial"/>
            </a:endParaRPr>
          </a:p>
        </p:txBody>
      </p:sp>
      <p:sp>
        <p:nvSpPr>
          <p:cNvPr id="9" name="CustomShape 2"/>
          <p:cNvSpPr/>
          <p:nvPr/>
        </p:nvSpPr>
        <p:spPr>
          <a:xfrm>
            <a:off x="233022" y="481307"/>
            <a:ext cx="11852695" cy="6162300"/>
          </a:xfrm>
          <a:prstGeom prst="rect">
            <a:avLst/>
          </a:prstGeom>
          <a:solidFill>
            <a:srgbClr val="D9D9D9"/>
          </a:solidFill>
          <a:ln w="9360">
            <a:solidFill>
              <a:srgbClr val="FFFFFF"/>
            </a:solidFill>
          </a:ln>
        </p:spPr>
        <p:style>
          <a:lnRef idx="2">
            <a:schemeClr val="accent1">
              <a:shade val="50000"/>
            </a:schemeClr>
          </a:lnRef>
          <a:fillRef idx="1">
            <a:schemeClr val="accent1"/>
          </a:fillRef>
          <a:effectRef idx="0">
            <a:schemeClr val="accent1"/>
          </a:effectRef>
          <a:fontRef idx="minor"/>
        </p:style>
        <p:txBody>
          <a:bodyPr/>
          <a:lstStyle/>
          <a:p>
            <a:pPr>
              <a:lnSpc>
                <a:spcPct val="150000"/>
              </a:lnSpc>
            </a:pPr>
            <a:r>
              <a:rPr lang="en-US" sz="1200" dirty="0"/>
              <a:t>Background on Development environment: Specific Software's/API’s  to be used</a:t>
            </a:r>
          </a:p>
          <a:p>
            <a:pPr>
              <a:lnSpc>
                <a:spcPct val="150000"/>
              </a:lnSpc>
            </a:pPr>
            <a:r>
              <a:rPr lang="en-GB" sz="1200" dirty="0"/>
              <a:t>This project is developed using the Python programming language in a Windows 10 environment on a machine with an Intel Core i5 processor running at 2.90GHz.</a:t>
            </a:r>
          </a:p>
          <a:p>
            <a:pPr>
              <a:lnSpc>
                <a:spcPct val="150000"/>
              </a:lnSpc>
            </a:pPr>
            <a:r>
              <a:rPr lang="en-GB" sz="1200" dirty="0"/>
              <a:t>In this project, the Jupyter notebook Integrated Development Environment (IDE) is used to write the code. Jupyter notebook is a Python programming language integrated</a:t>
            </a:r>
          </a:p>
          <a:p>
            <a:pPr>
              <a:lnSpc>
                <a:spcPct val="150000"/>
              </a:lnSpc>
            </a:pPr>
            <a:r>
              <a:rPr lang="en-GB" sz="1200" dirty="0"/>
              <a:t>development environment (IDE) created by Fernando Perez and Brian Granger in 2014.</a:t>
            </a:r>
          </a:p>
          <a:p>
            <a:pPr>
              <a:lnSpc>
                <a:spcPct val="150000"/>
              </a:lnSpc>
            </a:pPr>
            <a:r>
              <a:rPr lang="en-GB" sz="1200" dirty="0"/>
              <a:t>Jupyter Notebook (formerly IPython Notebook) is a web-based interactive computational environment for creating notebooks documents. Jupyter Notebook is built using</a:t>
            </a:r>
          </a:p>
          <a:p>
            <a:pPr>
              <a:lnSpc>
                <a:spcPct val="150000"/>
              </a:lnSpc>
            </a:pPr>
            <a:r>
              <a:rPr lang="en-GB" sz="1200" dirty="0"/>
              <a:t>several open-source libraries, including IPython, ZeroMQ, Tornado, jQuery, Bootstrap and MathJax. A Jupyter Notebook document is a browser-based REPL containing an</a:t>
            </a:r>
          </a:p>
          <a:p>
            <a:pPr>
              <a:lnSpc>
                <a:spcPct val="150000"/>
              </a:lnSpc>
            </a:pPr>
            <a:r>
              <a:rPr lang="en-GB" sz="1200" dirty="0"/>
              <a:t>ordered list of input/output cells which can contain code, text, mathematics, plots and rich media. Underneath the interface, a notebook is a JSON document, following a</a:t>
            </a:r>
          </a:p>
          <a:p>
            <a:pPr>
              <a:lnSpc>
                <a:spcPct val="150000"/>
              </a:lnSpc>
            </a:pPr>
            <a:r>
              <a:rPr lang="en-GB" sz="1200" dirty="0"/>
              <a:t>versioned schema, usually ending with the ".ipynb" extension.</a:t>
            </a:r>
          </a:p>
          <a:p>
            <a:pPr>
              <a:lnSpc>
                <a:spcPct val="150000"/>
              </a:lnSpc>
            </a:pPr>
            <a:r>
              <a:rPr lang="en-GB" sz="1200" dirty="0"/>
              <a:t>The main parts of the Jupyter Notebooks are: Metadata, Notebook format and list of cells. Metadata is a data Dictionary of definitions to set up and display the notebook.</a:t>
            </a:r>
          </a:p>
          <a:p>
            <a:pPr>
              <a:lnSpc>
                <a:spcPct val="150000"/>
              </a:lnSpc>
            </a:pPr>
            <a:r>
              <a:rPr lang="en-GB" sz="1200" dirty="0"/>
              <a:t>Notebook Format is a version number of the software. List of cells are different types of Cells for Markdown(display), Code( to execute), and output of the code type cells.</a:t>
            </a:r>
            <a:endParaRPr lang="en-US" sz="1200" dirty="0"/>
          </a:p>
        </p:txBody>
      </p:sp>
      <p:sp>
        <p:nvSpPr>
          <p:cNvPr id="7" name="TextBox 6"/>
          <p:cNvSpPr txBox="1"/>
          <p:nvPr/>
        </p:nvSpPr>
        <p:spPr>
          <a:xfrm>
            <a:off x="11015933" y="6581001"/>
            <a:ext cx="731290" cy="276999"/>
          </a:xfrm>
          <a:prstGeom prst="rect">
            <a:avLst/>
          </a:prstGeom>
          <a:noFill/>
        </p:spPr>
        <p:txBody>
          <a:bodyPr wrap="none" rtlCol="0">
            <a:spAutoFit/>
          </a:bodyPr>
          <a:lstStyle/>
          <a:p>
            <a:r>
              <a:rPr lang="en-US" sz="1200" dirty="0"/>
              <a:t>Marks:2</a:t>
            </a:r>
          </a:p>
        </p:txBody>
      </p:sp>
      <p:pic>
        <p:nvPicPr>
          <p:cNvPr id="3" name="Picture 2">
            <a:extLst>
              <a:ext uri="{FF2B5EF4-FFF2-40B4-BE49-F238E27FC236}">
                <a16:creationId xmlns:a16="http://schemas.microsoft.com/office/drawing/2014/main" id="{1C00D0E1-098B-56BC-1E18-D7BEBAE522C8}"/>
              </a:ext>
            </a:extLst>
          </p:cNvPr>
          <p:cNvPicPr>
            <a:picLocks noChangeAspect="1"/>
          </p:cNvPicPr>
          <p:nvPr/>
        </p:nvPicPr>
        <p:blipFill rotWithShape="1">
          <a:blip r:embed="rId2"/>
          <a:srcRect l="20813" r="17650"/>
          <a:stretch/>
        </p:blipFill>
        <p:spPr>
          <a:xfrm>
            <a:off x="3378631" y="3764716"/>
            <a:ext cx="5729206" cy="2450104"/>
          </a:xfrm>
          <a:prstGeom prst="rect">
            <a:avLst/>
          </a:prstGeom>
        </p:spPr>
      </p:pic>
    </p:spTree>
    <p:extLst>
      <p:ext uri="{BB962C8B-B14F-4D97-AF65-F5344CB8AC3E}">
        <p14:creationId xmlns:p14="http://schemas.microsoft.com/office/powerpoint/2010/main" val="320925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p:cNvSpPr/>
          <p:nvPr/>
        </p:nvSpPr>
        <p:spPr>
          <a:xfrm>
            <a:off x="415087" y="157667"/>
            <a:ext cx="11601510" cy="3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GB" sz="1200" b="0" strike="noStrike" spc="-1" dirty="0">
                <a:solidFill>
                  <a:srgbClr val="4472C4"/>
                </a:solidFill>
                <a:latin typeface="Arial Black"/>
              </a:rPr>
              <a:t>Batch No:	C3	Name of the project</a:t>
            </a:r>
            <a:r>
              <a:rPr lang="en-IN" sz="1200" b="1" spc="-1" dirty="0">
                <a:solidFill>
                  <a:srgbClr val="4472C4"/>
                </a:solidFill>
                <a:latin typeface="Arial Black"/>
              </a:rPr>
              <a:t> Action detection for sign language</a:t>
            </a:r>
            <a:endParaRPr lang="en-US" sz="2200" b="0" strike="noStrike" spc="-1" dirty="0">
              <a:latin typeface="Arial"/>
            </a:endParaRPr>
          </a:p>
        </p:txBody>
      </p:sp>
      <p:sp>
        <p:nvSpPr>
          <p:cNvPr id="9" name="CustomShape 2"/>
          <p:cNvSpPr/>
          <p:nvPr/>
        </p:nvSpPr>
        <p:spPr>
          <a:xfrm>
            <a:off x="232913" y="481307"/>
            <a:ext cx="11852695" cy="5970046"/>
          </a:xfrm>
          <a:prstGeom prst="rect">
            <a:avLst/>
          </a:prstGeom>
          <a:solidFill>
            <a:srgbClr val="D9D9D9"/>
          </a:solidFill>
          <a:ln w="9360">
            <a:solidFill>
              <a:srgbClr val="FFFFFF"/>
            </a:solidFill>
          </a:ln>
        </p:spPr>
        <p:style>
          <a:lnRef idx="2">
            <a:schemeClr val="accent1">
              <a:shade val="50000"/>
            </a:schemeClr>
          </a:lnRef>
          <a:fillRef idx="1">
            <a:schemeClr val="accent1"/>
          </a:fillRef>
          <a:effectRef idx="0">
            <a:schemeClr val="accent1"/>
          </a:effectRef>
          <a:fontRef idx="minor"/>
        </p:style>
        <p:txBody>
          <a:bodyPr/>
          <a:lstStyle/>
          <a:p>
            <a:r>
              <a:rPr lang="en-US" sz="1200" dirty="0"/>
              <a:t>  				                              </a:t>
            </a:r>
            <a:r>
              <a:rPr lang="en-US" sz="1550" dirty="0"/>
              <a:t>Dependencies </a:t>
            </a:r>
          </a:p>
          <a:p>
            <a:endParaRPr lang="en-US" sz="1200" dirty="0"/>
          </a:p>
          <a:p>
            <a:pPr marL="171450" indent="-171450">
              <a:lnSpc>
                <a:spcPct val="150000"/>
              </a:lnSpc>
              <a:buFont typeface="Arial" panose="020B0604020202020204" pitchFamily="34" charset="0"/>
              <a:buChar char="•"/>
            </a:pPr>
            <a:endParaRPr lang="en-US" sz="1400" dirty="0"/>
          </a:p>
          <a:p>
            <a:pPr marL="171450" indent="-171450">
              <a:lnSpc>
                <a:spcPct val="150000"/>
              </a:lnSpc>
              <a:buFont typeface="Arial" panose="020B0604020202020204" pitchFamily="34" charset="0"/>
              <a:buChar char="•"/>
            </a:pPr>
            <a:r>
              <a:rPr lang="en-US" sz="1400" dirty="0"/>
              <a:t>tensorflow</a:t>
            </a:r>
            <a:r>
              <a:rPr lang="en-US" sz="1200" dirty="0"/>
              <a:t>	</a:t>
            </a:r>
            <a:r>
              <a:rPr lang="en-US" sz="1200" dirty="0">
                <a:latin typeface="Arial" panose="020B0604020202020204" pitchFamily="34" charset="0"/>
                <a:cs typeface="Arial" panose="020B0604020202020204" pitchFamily="34" charset="0"/>
              </a:rPr>
              <a:t>:to develop and train neural networking model</a:t>
            </a:r>
          </a:p>
          <a:p>
            <a:pPr marL="171450" indent="-1714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tensorflow-gpu</a:t>
            </a:r>
            <a:r>
              <a:rPr lang="en-US" sz="1200" dirty="0">
                <a:latin typeface="Arial" panose="020B0604020202020204" pitchFamily="34" charset="0"/>
                <a:cs typeface="Arial" panose="020B0604020202020204" pitchFamily="34" charset="0"/>
              </a:rPr>
              <a:t>	:to leverage dedicated GPU(NVIDIA) for tensorflow</a:t>
            </a:r>
          </a:p>
          <a:p>
            <a:pPr marL="171450" indent="-1714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opencv-python</a:t>
            </a:r>
            <a:r>
              <a:rPr lang="en-US" sz="1200" dirty="0">
                <a:latin typeface="Arial" panose="020B0604020202020204" pitchFamily="34" charset="0"/>
                <a:cs typeface="Arial" panose="020B0604020202020204" pitchFamily="34" charset="0"/>
              </a:rPr>
              <a:t>	:to work with webcams and build our feed</a:t>
            </a:r>
          </a:p>
          <a:p>
            <a:pPr marL="171450" indent="-1714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mediapipe	</a:t>
            </a:r>
            <a:r>
              <a:rPr lang="en-US" sz="1200" dirty="0">
                <a:latin typeface="Arial" panose="020B0604020202020204" pitchFamily="34" charset="0"/>
                <a:cs typeface="Arial" panose="020B0604020202020204" pitchFamily="34" charset="0"/>
              </a:rPr>
              <a:t>:to extract the key-points</a:t>
            </a:r>
          </a:p>
          <a:p>
            <a:pPr marL="171450" indent="-1714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sklearn</a:t>
            </a:r>
            <a:r>
              <a:rPr lang="en-US" sz="1200" dirty="0">
                <a:latin typeface="Arial" panose="020B0604020202020204" pitchFamily="34" charset="0"/>
                <a:cs typeface="Arial" panose="020B0604020202020204" pitchFamily="34" charset="0"/>
              </a:rPr>
              <a:t>		:for train-test split and evaluation metrics</a:t>
            </a:r>
          </a:p>
          <a:p>
            <a:pPr marL="171450" indent="-1714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matplotlib</a:t>
            </a:r>
            <a:r>
              <a:rPr lang="en-US" sz="1200" dirty="0">
                <a:latin typeface="Arial" panose="020B0604020202020204" pitchFamily="34" charset="0"/>
                <a:cs typeface="Arial" panose="020B0604020202020204" pitchFamily="34" charset="0"/>
              </a:rPr>
              <a:t>	:to visualize images better</a:t>
            </a:r>
          </a:p>
          <a:p>
            <a:pPr marL="171450" indent="-1714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numpy</a:t>
            </a:r>
            <a:r>
              <a:rPr lang="en-US" sz="1200" dirty="0">
                <a:latin typeface="Arial" panose="020B0604020202020204" pitchFamily="34" charset="0"/>
                <a:cs typeface="Arial" panose="020B0604020202020204" pitchFamily="34" charset="0"/>
              </a:rPr>
              <a:t>		:to work with array structures</a:t>
            </a:r>
          </a:p>
          <a:p>
            <a:pPr marL="171450" indent="-1714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os</a:t>
            </a:r>
            <a:r>
              <a:rPr lang="en-US" sz="1200" dirty="0">
                <a:latin typeface="Arial" panose="020B0604020202020204" pitchFamily="34" charset="0"/>
                <a:cs typeface="Arial" panose="020B0604020202020204" pitchFamily="34" charset="0"/>
              </a:rPr>
              <a:t>		:to work with file paths</a:t>
            </a:r>
          </a:p>
          <a:p>
            <a:pPr marL="171450" indent="-1714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time</a:t>
            </a:r>
            <a:r>
              <a:rPr lang="en-US" sz="1200" dirty="0">
                <a:latin typeface="Arial" panose="020B0604020202020204" pitchFamily="34" charset="0"/>
                <a:cs typeface="Arial" panose="020B0604020202020204" pitchFamily="34" charset="0"/>
              </a:rPr>
              <a:t>		:to take a sleep between each frame collected</a:t>
            </a:r>
            <a:endParaRPr lang="en-US" sz="14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Train_test_split	</a:t>
            </a:r>
            <a:r>
              <a:rPr lang="en-US" sz="1200" dirty="0">
                <a:latin typeface="Arial" panose="020B0604020202020204" pitchFamily="34" charset="0"/>
                <a:cs typeface="Arial" panose="020B0604020202020204" pitchFamily="34" charset="0"/>
              </a:rPr>
              <a:t>:to create training and testing partitions</a:t>
            </a:r>
          </a:p>
          <a:p>
            <a:pPr marL="171450" indent="-1714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To_categorical	</a:t>
            </a:r>
            <a:r>
              <a:rPr lang="en-US" sz="1200" dirty="0">
                <a:latin typeface="Arial" panose="020B0604020202020204" pitchFamily="34" charset="0"/>
                <a:cs typeface="Arial" panose="020B0604020202020204" pitchFamily="34" charset="0"/>
              </a:rPr>
              <a:t>:to help with labels(convert data into one-hot-encoded format)</a:t>
            </a:r>
          </a:p>
          <a:p>
            <a:pPr marL="171450" indent="-171450">
              <a:lnSpc>
                <a:spcPct val="150000"/>
              </a:lnSpc>
              <a:buFont typeface="Arial" panose="020B0604020202020204" pitchFamily="34" charset="0"/>
              <a:buChar char="•"/>
            </a:pPr>
            <a:r>
              <a:rPr lang="en-IN" sz="1400" dirty="0">
                <a:latin typeface="Arial" panose="020B0604020202020204" pitchFamily="34" charset="0"/>
                <a:cs typeface="Arial" panose="020B0604020202020204" pitchFamily="34" charset="0"/>
              </a:rPr>
              <a:t>Sequential	</a:t>
            </a:r>
            <a:r>
              <a:rPr lang="en-IN" sz="1200" dirty="0">
                <a:latin typeface="Arial" panose="020B0604020202020204" pitchFamily="34" charset="0"/>
                <a:cs typeface="Arial" panose="020B0604020202020204" pitchFamily="34" charset="0"/>
              </a:rPr>
              <a:t>:allows us to build a sequential neural network</a:t>
            </a:r>
            <a:endParaRPr lang="en-IN" sz="14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IN" sz="1400" dirty="0">
                <a:latin typeface="Arial" panose="020B0604020202020204" pitchFamily="34" charset="0"/>
                <a:cs typeface="Arial" panose="020B0604020202020204" pitchFamily="34" charset="0"/>
              </a:rPr>
              <a:t>LSTM		</a:t>
            </a:r>
            <a:r>
              <a:rPr lang="en-IN" sz="1200" dirty="0">
                <a:latin typeface="Arial" panose="020B0604020202020204" pitchFamily="34" charset="0"/>
                <a:cs typeface="Arial" panose="020B0604020202020204" pitchFamily="34" charset="0"/>
              </a:rPr>
              <a:t>provides temporal component for the Neural network &amp; allows performing action detection</a:t>
            </a:r>
            <a:endParaRPr lang="en-IN" sz="14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IN" sz="1400" dirty="0">
                <a:latin typeface="Arial" panose="020B0604020202020204" pitchFamily="34" charset="0"/>
                <a:cs typeface="Arial" panose="020B0604020202020204" pitchFamily="34" charset="0"/>
              </a:rPr>
              <a:t>Dense		</a:t>
            </a:r>
            <a:r>
              <a:rPr lang="en-IN" sz="1200" dirty="0">
                <a:latin typeface="Arial" panose="020B0604020202020204" pitchFamily="34" charset="0"/>
                <a:cs typeface="Arial" panose="020B0604020202020204" pitchFamily="34" charset="0"/>
              </a:rPr>
              <a:t>:a normal fully connected layer</a:t>
            </a:r>
            <a:endParaRPr lang="en-IN" sz="14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IN" sz="1400" dirty="0">
                <a:latin typeface="Arial" panose="020B0604020202020204" pitchFamily="34" charset="0"/>
                <a:cs typeface="Arial" panose="020B0604020202020204" pitchFamily="34" charset="0"/>
              </a:rPr>
              <a:t>TensorBoard	</a:t>
            </a:r>
            <a:r>
              <a:rPr lang="en-IN" sz="1200" dirty="0">
                <a:latin typeface="Arial" panose="020B0604020202020204" pitchFamily="34" charset="0"/>
                <a:cs typeface="Arial" panose="020B0604020202020204" pitchFamily="34" charset="0"/>
              </a:rPr>
              <a:t>allows to perform logging inside TensorBoard web app for tracing &amp; monitoring model during training</a:t>
            </a:r>
            <a:endParaRPr lang="en-IN" sz="1400" dirty="0">
              <a:latin typeface="Arial" panose="020B0604020202020204" pitchFamily="34" charset="0"/>
              <a:cs typeface="Arial" panose="020B0604020202020204" pitchFamily="34" charset="0"/>
            </a:endParaRPr>
          </a:p>
          <a:p>
            <a:endParaRPr lang="en-US" sz="1200" dirty="0"/>
          </a:p>
        </p:txBody>
      </p:sp>
      <p:sp>
        <p:nvSpPr>
          <p:cNvPr id="7" name="TextBox 6"/>
          <p:cNvSpPr txBox="1"/>
          <p:nvPr/>
        </p:nvSpPr>
        <p:spPr>
          <a:xfrm>
            <a:off x="11015933" y="6581001"/>
            <a:ext cx="731290" cy="276999"/>
          </a:xfrm>
          <a:prstGeom prst="rect">
            <a:avLst/>
          </a:prstGeom>
          <a:noFill/>
        </p:spPr>
        <p:txBody>
          <a:bodyPr wrap="none" rtlCol="0">
            <a:spAutoFit/>
          </a:bodyPr>
          <a:lstStyle/>
          <a:p>
            <a:r>
              <a:rPr lang="en-US" sz="1200" dirty="0"/>
              <a:t>Marks:2</a:t>
            </a:r>
          </a:p>
        </p:txBody>
      </p:sp>
    </p:spTree>
    <p:extLst>
      <p:ext uri="{BB962C8B-B14F-4D97-AF65-F5344CB8AC3E}">
        <p14:creationId xmlns:p14="http://schemas.microsoft.com/office/powerpoint/2010/main" val="99245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F0DD3-FDA8-C35F-C3C6-CCE0438FDAEB}"/>
              </a:ext>
            </a:extLst>
          </p:cNvPr>
          <p:cNvSpPr txBox="1"/>
          <p:nvPr/>
        </p:nvSpPr>
        <p:spPr>
          <a:xfrm>
            <a:off x="477982" y="114300"/>
            <a:ext cx="7897091" cy="553998"/>
          </a:xfrm>
          <a:prstGeom prst="rect">
            <a:avLst/>
          </a:prstGeom>
          <a:noFill/>
        </p:spPr>
        <p:txBody>
          <a:bodyPr wrap="square" rtlCol="0">
            <a:spAutoFit/>
          </a:bodyPr>
          <a:lstStyle/>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1200" b="0" strike="noStrike" spc="-1" dirty="0">
              <a:latin typeface="Arial"/>
            </a:endParaRPr>
          </a:p>
          <a:p>
            <a:endParaRPr lang="en-IN" dirty="0"/>
          </a:p>
        </p:txBody>
      </p:sp>
      <p:sp>
        <p:nvSpPr>
          <p:cNvPr id="5" name="TextBox 4">
            <a:extLst>
              <a:ext uri="{FF2B5EF4-FFF2-40B4-BE49-F238E27FC236}">
                <a16:creationId xmlns:a16="http://schemas.microsoft.com/office/drawing/2014/main" id="{C2F76B8E-C83A-2E84-2C6B-28270FC79800}"/>
              </a:ext>
            </a:extLst>
          </p:cNvPr>
          <p:cNvSpPr txBox="1"/>
          <p:nvPr/>
        </p:nvSpPr>
        <p:spPr>
          <a:xfrm>
            <a:off x="3574473" y="436418"/>
            <a:ext cx="4436918" cy="338554"/>
          </a:xfrm>
          <a:prstGeom prst="rect">
            <a:avLst/>
          </a:prstGeom>
          <a:noFill/>
        </p:spPr>
        <p:txBody>
          <a:bodyPr wrap="square" rtlCol="0">
            <a:spAutoFit/>
          </a:bodyPr>
          <a:lstStyle/>
          <a:p>
            <a:r>
              <a:rPr lang="en-IN" sz="1600" b="1" dirty="0"/>
              <a:t> 	Code Implementation</a:t>
            </a:r>
          </a:p>
        </p:txBody>
      </p:sp>
      <p:pic>
        <p:nvPicPr>
          <p:cNvPr id="8" name="Picture 7">
            <a:extLst>
              <a:ext uri="{FF2B5EF4-FFF2-40B4-BE49-F238E27FC236}">
                <a16:creationId xmlns:a16="http://schemas.microsoft.com/office/drawing/2014/main" id="{9B131770-E6DF-8443-4F4F-016998353DD2}"/>
              </a:ext>
            </a:extLst>
          </p:cNvPr>
          <p:cNvPicPr>
            <a:picLocks noChangeAspect="1"/>
          </p:cNvPicPr>
          <p:nvPr/>
        </p:nvPicPr>
        <p:blipFill>
          <a:blip r:embed="rId2"/>
          <a:stretch>
            <a:fillRect/>
          </a:stretch>
        </p:blipFill>
        <p:spPr>
          <a:xfrm>
            <a:off x="1672216" y="738620"/>
            <a:ext cx="8618967" cy="6005080"/>
          </a:xfrm>
          <a:prstGeom prst="rect">
            <a:avLst/>
          </a:prstGeom>
        </p:spPr>
      </p:pic>
    </p:spTree>
    <p:extLst>
      <p:ext uri="{BB962C8B-B14F-4D97-AF65-F5344CB8AC3E}">
        <p14:creationId xmlns:p14="http://schemas.microsoft.com/office/powerpoint/2010/main" val="2726590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3C0A8F-C23E-6855-2003-291A8F941DEE}"/>
              </a:ext>
            </a:extLst>
          </p:cNvPr>
          <p:cNvSpPr txBox="1"/>
          <p:nvPr/>
        </p:nvSpPr>
        <p:spPr>
          <a:xfrm>
            <a:off x="571500" y="0"/>
            <a:ext cx="7938655" cy="738664"/>
          </a:xfrm>
          <a:prstGeom prst="rect">
            <a:avLst/>
          </a:prstGeom>
          <a:noFill/>
        </p:spPr>
        <p:txBody>
          <a:bodyPr wrap="square" rtlCol="0">
            <a:spAutoFit/>
          </a:bodyPr>
          <a:lstStyle/>
          <a:p>
            <a:endParaRPr lang="en-GB" sz="1200" b="0" strike="noStrike" spc="-1" dirty="0">
              <a:solidFill>
                <a:srgbClr val="4472C4"/>
              </a:solidFill>
              <a:latin typeface="Arial Black"/>
            </a:endParaRPr>
          </a:p>
          <a:p>
            <a:r>
              <a:rPr lang="en-GB" sz="1200" b="0" strike="noStrike" spc="-1" dirty="0">
                <a:solidFill>
                  <a:srgbClr val="4472C4"/>
                </a:solidFill>
                <a:latin typeface="Arial Black"/>
              </a:rPr>
              <a:t>Batch No:	C3	Name of the project: </a:t>
            </a:r>
            <a:r>
              <a:rPr lang="en-IN" sz="1200" b="1" spc="-1" dirty="0">
                <a:solidFill>
                  <a:srgbClr val="4472C4"/>
                </a:solidFill>
                <a:latin typeface="Arial Black"/>
              </a:rPr>
              <a:t>Action detection for sign language</a:t>
            </a:r>
            <a:endParaRPr lang="en-US" sz="1200" b="0" strike="noStrike" spc="-1" dirty="0">
              <a:latin typeface="Arial"/>
            </a:endParaRPr>
          </a:p>
          <a:p>
            <a:endParaRPr lang="en-IN" dirty="0"/>
          </a:p>
        </p:txBody>
      </p:sp>
      <p:pic>
        <p:nvPicPr>
          <p:cNvPr id="5" name="Picture 4">
            <a:extLst>
              <a:ext uri="{FF2B5EF4-FFF2-40B4-BE49-F238E27FC236}">
                <a16:creationId xmlns:a16="http://schemas.microsoft.com/office/drawing/2014/main" id="{3AC231DE-F112-02B0-9852-C20BC78FFE8D}"/>
              </a:ext>
            </a:extLst>
          </p:cNvPr>
          <p:cNvPicPr>
            <a:picLocks noChangeAspect="1"/>
          </p:cNvPicPr>
          <p:nvPr/>
        </p:nvPicPr>
        <p:blipFill>
          <a:blip r:embed="rId2"/>
          <a:stretch>
            <a:fillRect/>
          </a:stretch>
        </p:blipFill>
        <p:spPr>
          <a:xfrm>
            <a:off x="1370890" y="738610"/>
            <a:ext cx="8390347" cy="6119390"/>
          </a:xfrm>
          <a:prstGeom prst="rect">
            <a:avLst/>
          </a:prstGeom>
        </p:spPr>
      </p:pic>
    </p:spTree>
    <p:extLst>
      <p:ext uri="{BB962C8B-B14F-4D97-AF65-F5344CB8AC3E}">
        <p14:creationId xmlns:p14="http://schemas.microsoft.com/office/powerpoint/2010/main" val="2419249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786</TotalTime>
  <Words>1809</Words>
  <Application>Microsoft Office PowerPoint</Application>
  <PresentationFormat>Widescreen</PresentationFormat>
  <Paragraphs>197</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Black</vt:lpstr>
      <vt:lpstr>Calibri</vt:lpstr>
      <vt:lpstr>Cambria</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Results</vt:lpstr>
      <vt:lpstr>Output for 5 gestures</vt:lpstr>
      <vt:lpstr>PowerPoint Presentation</vt:lpstr>
      <vt:lpstr>Out put:</vt:lpstr>
      <vt:lpstr>PowerPoint Presentation</vt:lpstr>
      <vt:lpstr>Batch No: C3 Name of the project: Action detection for sign language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 prasad thigulla</dc:creator>
  <cp:lastModifiedBy>hari prasad thigulla</cp:lastModifiedBy>
  <cp:revision>17</cp:revision>
  <dcterms:modified xsi:type="dcterms:W3CDTF">2023-05-22T15:27:50Z</dcterms:modified>
</cp:coreProperties>
</file>